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719" r:id="rId5"/>
  </p:sldMasterIdLst>
  <p:notesMasterIdLst>
    <p:notesMasterId r:id="rId27"/>
  </p:notesMasterIdLst>
  <p:sldIdLst>
    <p:sldId id="257" r:id="rId6"/>
    <p:sldId id="275" r:id="rId7"/>
    <p:sldId id="258" r:id="rId8"/>
    <p:sldId id="259" r:id="rId9"/>
    <p:sldId id="263" r:id="rId10"/>
    <p:sldId id="276" r:id="rId11"/>
    <p:sldId id="264" r:id="rId12"/>
    <p:sldId id="265" r:id="rId13"/>
    <p:sldId id="260" r:id="rId14"/>
    <p:sldId id="280" r:id="rId15"/>
    <p:sldId id="279" r:id="rId16"/>
    <p:sldId id="281" r:id="rId17"/>
    <p:sldId id="261" r:id="rId18"/>
    <p:sldId id="266" r:id="rId19"/>
    <p:sldId id="267" r:id="rId20"/>
    <p:sldId id="268" r:id="rId21"/>
    <p:sldId id="269" r:id="rId22"/>
    <p:sldId id="270" r:id="rId23"/>
    <p:sldId id="271" r:id="rId24"/>
    <p:sldId id="272"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4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6" d="100"/>
          <a:sy n="76" d="100"/>
        </p:scale>
        <p:origin x="5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6ED93-1713-4E81-B86E-FACC656BFE6A}"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US"/>
        </a:p>
      </dgm:t>
    </dgm:pt>
    <dgm:pt modelId="{8E387BB3-EB8A-48BC-8BF5-F772DEDAFD8E}">
      <dgm:prSet/>
      <dgm:spPr/>
      <dgm:t>
        <a:bodyPr/>
        <a:lstStyle/>
        <a:p>
          <a:r>
            <a:rPr lang="en-US" dirty="0"/>
            <a:t>The key factors that keep patients in the hospital after surgery include:</a:t>
          </a:r>
        </a:p>
      </dgm:t>
    </dgm:pt>
    <dgm:pt modelId="{0A33F645-E723-454E-BAA1-B80A54BBF722}" type="parTrans" cxnId="{040E16E9-4677-4F94-BACA-B527C2EB5100}">
      <dgm:prSet/>
      <dgm:spPr/>
      <dgm:t>
        <a:bodyPr/>
        <a:lstStyle/>
        <a:p>
          <a:endParaRPr lang="en-US"/>
        </a:p>
      </dgm:t>
    </dgm:pt>
    <dgm:pt modelId="{58B1ADBF-5285-41A1-A809-008E5E2E01E2}" type="sibTrans" cxnId="{040E16E9-4677-4F94-BACA-B527C2EB5100}">
      <dgm:prSet/>
      <dgm:spPr/>
      <dgm:t>
        <a:bodyPr/>
        <a:lstStyle/>
        <a:p>
          <a:endParaRPr lang="en-US"/>
        </a:p>
      </dgm:t>
    </dgm:pt>
    <dgm:pt modelId="{2F0F90CB-1BCC-4FD6-8D9B-3F38D745F374}">
      <dgm:prSet/>
      <dgm:spPr/>
      <dgm:t>
        <a:bodyPr/>
        <a:lstStyle/>
        <a:p>
          <a:r>
            <a:rPr lang="en-US" dirty="0"/>
            <a:t>Pain</a:t>
          </a:r>
        </a:p>
      </dgm:t>
    </dgm:pt>
    <dgm:pt modelId="{E6D5089D-3141-42CC-8E92-B7144A63D075}" type="parTrans" cxnId="{20812AE0-C2D9-4588-B9B4-5FE61EEB5706}">
      <dgm:prSet/>
      <dgm:spPr/>
      <dgm:t>
        <a:bodyPr/>
        <a:lstStyle/>
        <a:p>
          <a:endParaRPr lang="en-US"/>
        </a:p>
      </dgm:t>
    </dgm:pt>
    <dgm:pt modelId="{6863C14E-60B7-45F0-AA8D-3E033D30F4F2}" type="sibTrans" cxnId="{20812AE0-C2D9-4588-B9B4-5FE61EEB5706}">
      <dgm:prSet/>
      <dgm:spPr/>
      <dgm:t>
        <a:bodyPr/>
        <a:lstStyle/>
        <a:p>
          <a:endParaRPr lang="en-US"/>
        </a:p>
      </dgm:t>
    </dgm:pt>
    <dgm:pt modelId="{A079C8FE-A9AA-4923-B960-9385FA8C3AB6}">
      <dgm:prSet/>
      <dgm:spPr/>
      <dgm:t>
        <a:bodyPr/>
        <a:lstStyle/>
        <a:p>
          <a:r>
            <a:rPr lang="en-US" dirty="0"/>
            <a:t>Gastrointestinal Dysfunction</a:t>
          </a:r>
        </a:p>
      </dgm:t>
    </dgm:pt>
    <dgm:pt modelId="{A685DF02-1D4E-4619-8D18-8BE31893E434}" type="parTrans" cxnId="{76FA04A4-5F80-4090-BCD7-B85119012EAE}">
      <dgm:prSet/>
      <dgm:spPr/>
      <dgm:t>
        <a:bodyPr/>
        <a:lstStyle/>
        <a:p>
          <a:endParaRPr lang="en-US"/>
        </a:p>
      </dgm:t>
    </dgm:pt>
    <dgm:pt modelId="{D57DB79C-DFD4-45B7-B221-3D918D94D79C}" type="sibTrans" cxnId="{76FA04A4-5F80-4090-BCD7-B85119012EAE}">
      <dgm:prSet/>
      <dgm:spPr/>
      <dgm:t>
        <a:bodyPr/>
        <a:lstStyle/>
        <a:p>
          <a:endParaRPr lang="en-US"/>
        </a:p>
      </dgm:t>
    </dgm:pt>
    <dgm:pt modelId="{970C04F5-22CE-4C75-B0EA-34ACCBC492BC}">
      <dgm:prSet/>
      <dgm:spPr/>
      <dgm:t>
        <a:bodyPr/>
        <a:lstStyle/>
        <a:p>
          <a:r>
            <a:rPr lang="en-US" dirty="0"/>
            <a:t>Lack of ability to get out of bed </a:t>
          </a:r>
        </a:p>
      </dgm:t>
    </dgm:pt>
    <dgm:pt modelId="{A637493B-E9A4-4DF6-8F05-A1DCD8FD2FB8}" type="parTrans" cxnId="{A13C510F-DA37-47F8-B26C-C42196094450}">
      <dgm:prSet/>
      <dgm:spPr/>
      <dgm:t>
        <a:bodyPr/>
        <a:lstStyle/>
        <a:p>
          <a:endParaRPr lang="en-US"/>
        </a:p>
      </dgm:t>
    </dgm:pt>
    <dgm:pt modelId="{64ACBA7F-7D5E-4782-811D-D740CBC002C7}" type="sibTrans" cxnId="{A13C510F-DA37-47F8-B26C-C42196094450}">
      <dgm:prSet/>
      <dgm:spPr/>
      <dgm:t>
        <a:bodyPr/>
        <a:lstStyle/>
        <a:p>
          <a:endParaRPr lang="en-US"/>
        </a:p>
      </dgm:t>
    </dgm:pt>
    <dgm:pt modelId="{12F58A1F-F98A-420B-AE85-A50FEAA558AA}" type="pres">
      <dgm:prSet presAssocID="{9DE6ED93-1713-4E81-B86E-FACC656BFE6A}" presName="hierChild1" presStyleCnt="0">
        <dgm:presLayoutVars>
          <dgm:orgChart val="1"/>
          <dgm:chPref val="1"/>
          <dgm:dir/>
          <dgm:animOne val="branch"/>
          <dgm:animLvl val="lvl"/>
          <dgm:resizeHandles/>
        </dgm:presLayoutVars>
      </dgm:prSet>
      <dgm:spPr/>
    </dgm:pt>
    <dgm:pt modelId="{A79EAEA5-5ED7-40DD-9856-1A3E1ACD733D}" type="pres">
      <dgm:prSet presAssocID="{8E387BB3-EB8A-48BC-8BF5-F772DEDAFD8E}" presName="hierRoot1" presStyleCnt="0">
        <dgm:presLayoutVars>
          <dgm:hierBranch val="init"/>
        </dgm:presLayoutVars>
      </dgm:prSet>
      <dgm:spPr/>
    </dgm:pt>
    <dgm:pt modelId="{9D2C247C-92CF-48A3-B7A9-177855C1D754}" type="pres">
      <dgm:prSet presAssocID="{8E387BB3-EB8A-48BC-8BF5-F772DEDAFD8E}" presName="rootComposite1" presStyleCnt="0"/>
      <dgm:spPr/>
    </dgm:pt>
    <dgm:pt modelId="{A5A42BAB-3D48-4DFF-84E9-2895F6DAD4CE}" type="pres">
      <dgm:prSet presAssocID="{8E387BB3-EB8A-48BC-8BF5-F772DEDAFD8E}" presName="rootText1" presStyleLbl="node0" presStyleIdx="0" presStyleCnt="1">
        <dgm:presLayoutVars>
          <dgm:chPref val="3"/>
        </dgm:presLayoutVars>
      </dgm:prSet>
      <dgm:spPr/>
    </dgm:pt>
    <dgm:pt modelId="{076D557C-E3D7-4B9B-A019-ED4D5BD84363}" type="pres">
      <dgm:prSet presAssocID="{8E387BB3-EB8A-48BC-8BF5-F772DEDAFD8E}" presName="rootConnector1" presStyleLbl="node1" presStyleIdx="0" presStyleCnt="0"/>
      <dgm:spPr/>
    </dgm:pt>
    <dgm:pt modelId="{7B5D20C5-ED46-4969-B296-EB28C3941A2E}" type="pres">
      <dgm:prSet presAssocID="{8E387BB3-EB8A-48BC-8BF5-F772DEDAFD8E}" presName="hierChild2" presStyleCnt="0"/>
      <dgm:spPr/>
    </dgm:pt>
    <dgm:pt modelId="{B4D713DA-0597-4ABE-A340-A8C6221E43AC}" type="pres">
      <dgm:prSet presAssocID="{E6D5089D-3141-42CC-8E92-B7144A63D075}" presName="Name64" presStyleLbl="parChTrans1D2" presStyleIdx="0" presStyleCnt="3"/>
      <dgm:spPr/>
    </dgm:pt>
    <dgm:pt modelId="{09156390-6BF7-44CF-A518-520154D7CF9B}" type="pres">
      <dgm:prSet presAssocID="{2F0F90CB-1BCC-4FD6-8D9B-3F38D745F374}" presName="hierRoot2" presStyleCnt="0">
        <dgm:presLayoutVars>
          <dgm:hierBranch val="init"/>
        </dgm:presLayoutVars>
      </dgm:prSet>
      <dgm:spPr/>
    </dgm:pt>
    <dgm:pt modelId="{FB47578F-177E-472D-AA33-20C7FD7288C5}" type="pres">
      <dgm:prSet presAssocID="{2F0F90CB-1BCC-4FD6-8D9B-3F38D745F374}" presName="rootComposite" presStyleCnt="0"/>
      <dgm:spPr/>
    </dgm:pt>
    <dgm:pt modelId="{FBA86567-8DE3-45D6-8920-B9EB2BAB2D06}" type="pres">
      <dgm:prSet presAssocID="{2F0F90CB-1BCC-4FD6-8D9B-3F38D745F374}" presName="rootText" presStyleLbl="node2" presStyleIdx="0" presStyleCnt="3">
        <dgm:presLayoutVars>
          <dgm:chPref val="3"/>
        </dgm:presLayoutVars>
      </dgm:prSet>
      <dgm:spPr/>
    </dgm:pt>
    <dgm:pt modelId="{B2E4C795-4AD2-4F7C-955E-6E737395EF0D}" type="pres">
      <dgm:prSet presAssocID="{2F0F90CB-1BCC-4FD6-8D9B-3F38D745F374}" presName="rootConnector" presStyleLbl="node2" presStyleIdx="0" presStyleCnt="3"/>
      <dgm:spPr/>
    </dgm:pt>
    <dgm:pt modelId="{6697083E-B4B4-4C09-A681-AA39A5316B53}" type="pres">
      <dgm:prSet presAssocID="{2F0F90CB-1BCC-4FD6-8D9B-3F38D745F374}" presName="hierChild4" presStyleCnt="0"/>
      <dgm:spPr/>
    </dgm:pt>
    <dgm:pt modelId="{3EF559EB-AA54-4C3D-AA31-F84FBF3CAF66}" type="pres">
      <dgm:prSet presAssocID="{2F0F90CB-1BCC-4FD6-8D9B-3F38D745F374}" presName="hierChild5" presStyleCnt="0"/>
      <dgm:spPr/>
    </dgm:pt>
    <dgm:pt modelId="{14C72D03-F63D-4287-8ECD-BFA2E8218852}" type="pres">
      <dgm:prSet presAssocID="{A685DF02-1D4E-4619-8D18-8BE31893E434}" presName="Name64" presStyleLbl="parChTrans1D2" presStyleIdx="1" presStyleCnt="3"/>
      <dgm:spPr/>
    </dgm:pt>
    <dgm:pt modelId="{65F5E3AB-2730-43B6-A4D8-9D980BC33A22}" type="pres">
      <dgm:prSet presAssocID="{A079C8FE-A9AA-4923-B960-9385FA8C3AB6}" presName="hierRoot2" presStyleCnt="0">
        <dgm:presLayoutVars>
          <dgm:hierBranch val="init"/>
        </dgm:presLayoutVars>
      </dgm:prSet>
      <dgm:spPr/>
    </dgm:pt>
    <dgm:pt modelId="{33D76CBD-79F4-4059-B163-395B3EC6937F}" type="pres">
      <dgm:prSet presAssocID="{A079C8FE-A9AA-4923-B960-9385FA8C3AB6}" presName="rootComposite" presStyleCnt="0"/>
      <dgm:spPr/>
    </dgm:pt>
    <dgm:pt modelId="{74ACBCB2-D6FD-46DF-BD97-244F033079C1}" type="pres">
      <dgm:prSet presAssocID="{A079C8FE-A9AA-4923-B960-9385FA8C3AB6}" presName="rootText" presStyleLbl="node2" presStyleIdx="1" presStyleCnt="3">
        <dgm:presLayoutVars>
          <dgm:chPref val="3"/>
        </dgm:presLayoutVars>
      </dgm:prSet>
      <dgm:spPr/>
    </dgm:pt>
    <dgm:pt modelId="{BDA38C38-4907-499F-8246-24FE57C9E9DA}" type="pres">
      <dgm:prSet presAssocID="{A079C8FE-A9AA-4923-B960-9385FA8C3AB6}" presName="rootConnector" presStyleLbl="node2" presStyleIdx="1" presStyleCnt="3"/>
      <dgm:spPr/>
    </dgm:pt>
    <dgm:pt modelId="{A919CCE2-663C-43BE-A317-F13BA842D1E9}" type="pres">
      <dgm:prSet presAssocID="{A079C8FE-A9AA-4923-B960-9385FA8C3AB6}" presName="hierChild4" presStyleCnt="0"/>
      <dgm:spPr/>
    </dgm:pt>
    <dgm:pt modelId="{808FBC4E-E587-42A9-9535-914253E725A4}" type="pres">
      <dgm:prSet presAssocID="{A079C8FE-A9AA-4923-B960-9385FA8C3AB6}" presName="hierChild5" presStyleCnt="0"/>
      <dgm:spPr/>
    </dgm:pt>
    <dgm:pt modelId="{A66D5F74-4846-4968-B507-D9D510C7A7E2}" type="pres">
      <dgm:prSet presAssocID="{A637493B-E9A4-4DF6-8F05-A1DCD8FD2FB8}" presName="Name64" presStyleLbl="parChTrans1D2" presStyleIdx="2" presStyleCnt="3"/>
      <dgm:spPr/>
    </dgm:pt>
    <dgm:pt modelId="{1F14709C-E86D-4E3D-9D3E-C712AA96BE68}" type="pres">
      <dgm:prSet presAssocID="{970C04F5-22CE-4C75-B0EA-34ACCBC492BC}" presName="hierRoot2" presStyleCnt="0">
        <dgm:presLayoutVars>
          <dgm:hierBranch val="init"/>
        </dgm:presLayoutVars>
      </dgm:prSet>
      <dgm:spPr/>
    </dgm:pt>
    <dgm:pt modelId="{D23EC28D-2DD2-4EBF-AB13-2F0BE31067EA}" type="pres">
      <dgm:prSet presAssocID="{970C04F5-22CE-4C75-B0EA-34ACCBC492BC}" presName="rootComposite" presStyleCnt="0"/>
      <dgm:spPr/>
    </dgm:pt>
    <dgm:pt modelId="{B5C46249-8B01-4605-92ED-559367E17258}" type="pres">
      <dgm:prSet presAssocID="{970C04F5-22CE-4C75-B0EA-34ACCBC492BC}" presName="rootText" presStyleLbl="node2" presStyleIdx="2" presStyleCnt="3">
        <dgm:presLayoutVars>
          <dgm:chPref val="3"/>
        </dgm:presLayoutVars>
      </dgm:prSet>
      <dgm:spPr/>
    </dgm:pt>
    <dgm:pt modelId="{4440ECD3-0130-40CA-AD4E-1194FFEB0D14}" type="pres">
      <dgm:prSet presAssocID="{970C04F5-22CE-4C75-B0EA-34ACCBC492BC}" presName="rootConnector" presStyleLbl="node2" presStyleIdx="2" presStyleCnt="3"/>
      <dgm:spPr/>
    </dgm:pt>
    <dgm:pt modelId="{86208A0F-7545-40F4-80BC-E788296F1BB8}" type="pres">
      <dgm:prSet presAssocID="{970C04F5-22CE-4C75-B0EA-34ACCBC492BC}" presName="hierChild4" presStyleCnt="0"/>
      <dgm:spPr/>
    </dgm:pt>
    <dgm:pt modelId="{00BF9612-52EA-429C-9684-F0CACAC86E7F}" type="pres">
      <dgm:prSet presAssocID="{970C04F5-22CE-4C75-B0EA-34ACCBC492BC}" presName="hierChild5" presStyleCnt="0"/>
      <dgm:spPr/>
    </dgm:pt>
    <dgm:pt modelId="{EA9A7D78-3158-471E-92DB-83F0D2EAAC8E}" type="pres">
      <dgm:prSet presAssocID="{8E387BB3-EB8A-48BC-8BF5-F772DEDAFD8E}" presName="hierChild3" presStyleCnt="0"/>
      <dgm:spPr/>
    </dgm:pt>
  </dgm:ptLst>
  <dgm:cxnLst>
    <dgm:cxn modelId="{9674D909-892C-4446-975A-7C3BCB315899}" type="presOf" srcId="{9DE6ED93-1713-4E81-B86E-FACC656BFE6A}" destId="{12F58A1F-F98A-420B-AE85-A50FEAA558AA}" srcOrd="0" destOrd="0" presId="urn:microsoft.com/office/officeart/2009/3/layout/HorizontalOrganizationChart"/>
    <dgm:cxn modelId="{A13C510F-DA37-47F8-B26C-C42196094450}" srcId="{8E387BB3-EB8A-48BC-8BF5-F772DEDAFD8E}" destId="{970C04F5-22CE-4C75-B0EA-34ACCBC492BC}" srcOrd="2" destOrd="0" parTransId="{A637493B-E9A4-4DF6-8F05-A1DCD8FD2FB8}" sibTransId="{64ACBA7F-7D5E-4782-811D-D740CBC002C7}"/>
    <dgm:cxn modelId="{6B09F455-13E0-4EDA-95E8-F6F286D2F84A}" type="presOf" srcId="{A079C8FE-A9AA-4923-B960-9385FA8C3AB6}" destId="{74ACBCB2-D6FD-46DF-BD97-244F033079C1}" srcOrd="0" destOrd="0" presId="urn:microsoft.com/office/officeart/2009/3/layout/HorizontalOrganizationChart"/>
    <dgm:cxn modelId="{6F56F875-A3D2-4BF1-A4F4-3141FCE85517}" type="presOf" srcId="{2F0F90CB-1BCC-4FD6-8D9B-3F38D745F374}" destId="{B2E4C795-4AD2-4F7C-955E-6E737395EF0D}" srcOrd="1" destOrd="0" presId="urn:microsoft.com/office/officeart/2009/3/layout/HorizontalOrganizationChart"/>
    <dgm:cxn modelId="{52059E7A-A801-4BA0-BBAB-28E2C8F6706C}" type="presOf" srcId="{970C04F5-22CE-4C75-B0EA-34ACCBC492BC}" destId="{B5C46249-8B01-4605-92ED-559367E17258}" srcOrd="0" destOrd="0" presId="urn:microsoft.com/office/officeart/2009/3/layout/HorizontalOrganizationChart"/>
    <dgm:cxn modelId="{0C14D085-C925-44F7-A746-FB386B6F2BBE}" type="presOf" srcId="{A079C8FE-A9AA-4923-B960-9385FA8C3AB6}" destId="{BDA38C38-4907-499F-8246-24FE57C9E9DA}" srcOrd="1" destOrd="0" presId="urn:microsoft.com/office/officeart/2009/3/layout/HorizontalOrganizationChart"/>
    <dgm:cxn modelId="{6644808C-84FE-446D-9AC1-9236712C5B2E}" type="presOf" srcId="{2F0F90CB-1BCC-4FD6-8D9B-3F38D745F374}" destId="{FBA86567-8DE3-45D6-8920-B9EB2BAB2D06}" srcOrd="0" destOrd="0" presId="urn:microsoft.com/office/officeart/2009/3/layout/HorizontalOrganizationChart"/>
    <dgm:cxn modelId="{A9954E93-A002-447C-9B65-B12E99D09289}" type="presOf" srcId="{970C04F5-22CE-4C75-B0EA-34ACCBC492BC}" destId="{4440ECD3-0130-40CA-AD4E-1194FFEB0D14}" srcOrd="1" destOrd="0" presId="urn:microsoft.com/office/officeart/2009/3/layout/HorizontalOrganizationChart"/>
    <dgm:cxn modelId="{76FA04A4-5F80-4090-BCD7-B85119012EAE}" srcId="{8E387BB3-EB8A-48BC-8BF5-F772DEDAFD8E}" destId="{A079C8FE-A9AA-4923-B960-9385FA8C3AB6}" srcOrd="1" destOrd="0" parTransId="{A685DF02-1D4E-4619-8D18-8BE31893E434}" sibTransId="{D57DB79C-DFD4-45B7-B221-3D918D94D79C}"/>
    <dgm:cxn modelId="{29544AA6-266B-4D27-BB03-7D0D2DDE4DDA}" type="presOf" srcId="{E6D5089D-3141-42CC-8E92-B7144A63D075}" destId="{B4D713DA-0597-4ABE-A340-A8C6221E43AC}" srcOrd="0" destOrd="0" presId="urn:microsoft.com/office/officeart/2009/3/layout/HorizontalOrganizationChart"/>
    <dgm:cxn modelId="{3F1E89AE-2F56-4BA5-AC13-A748700AF920}" type="presOf" srcId="{8E387BB3-EB8A-48BC-8BF5-F772DEDAFD8E}" destId="{A5A42BAB-3D48-4DFF-84E9-2895F6DAD4CE}" srcOrd="0" destOrd="0" presId="urn:microsoft.com/office/officeart/2009/3/layout/HorizontalOrganizationChart"/>
    <dgm:cxn modelId="{4770FCB3-1718-474D-9CB5-448E6E054F48}" type="presOf" srcId="{A685DF02-1D4E-4619-8D18-8BE31893E434}" destId="{14C72D03-F63D-4287-8ECD-BFA2E8218852}" srcOrd="0" destOrd="0" presId="urn:microsoft.com/office/officeart/2009/3/layout/HorizontalOrganizationChart"/>
    <dgm:cxn modelId="{18477ED6-4EB0-4E09-8A7B-7760CE6064D9}" type="presOf" srcId="{A637493B-E9A4-4DF6-8F05-A1DCD8FD2FB8}" destId="{A66D5F74-4846-4968-B507-D9D510C7A7E2}" srcOrd="0" destOrd="0" presId="urn:microsoft.com/office/officeart/2009/3/layout/HorizontalOrganizationChart"/>
    <dgm:cxn modelId="{20812AE0-C2D9-4588-B9B4-5FE61EEB5706}" srcId="{8E387BB3-EB8A-48BC-8BF5-F772DEDAFD8E}" destId="{2F0F90CB-1BCC-4FD6-8D9B-3F38D745F374}" srcOrd="0" destOrd="0" parTransId="{E6D5089D-3141-42CC-8E92-B7144A63D075}" sibTransId="{6863C14E-60B7-45F0-AA8D-3E033D30F4F2}"/>
    <dgm:cxn modelId="{040E16E9-4677-4F94-BACA-B527C2EB5100}" srcId="{9DE6ED93-1713-4E81-B86E-FACC656BFE6A}" destId="{8E387BB3-EB8A-48BC-8BF5-F772DEDAFD8E}" srcOrd="0" destOrd="0" parTransId="{0A33F645-E723-454E-BAA1-B80A54BBF722}" sibTransId="{58B1ADBF-5285-41A1-A809-008E5E2E01E2}"/>
    <dgm:cxn modelId="{192E7CF1-FC7D-4849-8555-DA657A40AEDA}" type="presOf" srcId="{8E387BB3-EB8A-48BC-8BF5-F772DEDAFD8E}" destId="{076D557C-E3D7-4B9B-A019-ED4D5BD84363}" srcOrd="1" destOrd="0" presId="urn:microsoft.com/office/officeart/2009/3/layout/HorizontalOrganizationChart"/>
    <dgm:cxn modelId="{F4D568A8-FCED-4A11-8662-058FD5C78380}" type="presParOf" srcId="{12F58A1F-F98A-420B-AE85-A50FEAA558AA}" destId="{A79EAEA5-5ED7-40DD-9856-1A3E1ACD733D}" srcOrd="0" destOrd="0" presId="urn:microsoft.com/office/officeart/2009/3/layout/HorizontalOrganizationChart"/>
    <dgm:cxn modelId="{E372DD18-4541-409C-9466-953E66AFB061}" type="presParOf" srcId="{A79EAEA5-5ED7-40DD-9856-1A3E1ACD733D}" destId="{9D2C247C-92CF-48A3-B7A9-177855C1D754}" srcOrd="0" destOrd="0" presId="urn:microsoft.com/office/officeart/2009/3/layout/HorizontalOrganizationChart"/>
    <dgm:cxn modelId="{0C5EE5CE-54B9-4379-BDE5-389D4D482C9D}" type="presParOf" srcId="{9D2C247C-92CF-48A3-B7A9-177855C1D754}" destId="{A5A42BAB-3D48-4DFF-84E9-2895F6DAD4CE}" srcOrd="0" destOrd="0" presId="urn:microsoft.com/office/officeart/2009/3/layout/HorizontalOrganizationChart"/>
    <dgm:cxn modelId="{7679B0AE-B320-44F0-A3A3-EFD785C0BC73}" type="presParOf" srcId="{9D2C247C-92CF-48A3-B7A9-177855C1D754}" destId="{076D557C-E3D7-4B9B-A019-ED4D5BD84363}" srcOrd="1" destOrd="0" presId="urn:microsoft.com/office/officeart/2009/3/layout/HorizontalOrganizationChart"/>
    <dgm:cxn modelId="{31EFD0D4-E129-46A1-8105-F099331DBD94}" type="presParOf" srcId="{A79EAEA5-5ED7-40DD-9856-1A3E1ACD733D}" destId="{7B5D20C5-ED46-4969-B296-EB28C3941A2E}" srcOrd="1" destOrd="0" presId="urn:microsoft.com/office/officeart/2009/3/layout/HorizontalOrganizationChart"/>
    <dgm:cxn modelId="{4E49D4AB-CCDC-4B67-936C-0A068A2F8046}" type="presParOf" srcId="{7B5D20C5-ED46-4969-B296-EB28C3941A2E}" destId="{B4D713DA-0597-4ABE-A340-A8C6221E43AC}" srcOrd="0" destOrd="0" presId="urn:microsoft.com/office/officeart/2009/3/layout/HorizontalOrganizationChart"/>
    <dgm:cxn modelId="{CF26C2E5-D3A0-4A18-915D-1B118B59202C}" type="presParOf" srcId="{7B5D20C5-ED46-4969-B296-EB28C3941A2E}" destId="{09156390-6BF7-44CF-A518-520154D7CF9B}" srcOrd="1" destOrd="0" presId="urn:microsoft.com/office/officeart/2009/3/layout/HorizontalOrganizationChart"/>
    <dgm:cxn modelId="{C6097BA3-C4F7-4CC7-B66C-1AF811C8FB74}" type="presParOf" srcId="{09156390-6BF7-44CF-A518-520154D7CF9B}" destId="{FB47578F-177E-472D-AA33-20C7FD7288C5}" srcOrd="0" destOrd="0" presId="urn:microsoft.com/office/officeart/2009/3/layout/HorizontalOrganizationChart"/>
    <dgm:cxn modelId="{C00E432E-FE6E-4ADA-8D78-9BEBA3D94FBC}" type="presParOf" srcId="{FB47578F-177E-472D-AA33-20C7FD7288C5}" destId="{FBA86567-8DE3-45D6-8920-B9EB2BAB2D06}" srcOrd="0" destOrd="0" presId="urn:microsoft.com/office/officeart/2009/3/layout/HorizontalOrganizationChart"/>
    <dgm:cxn modelId="{F11BD9A8-775B-495E-9668-BC3781D1BE00}" type="presParOf" srcId="{FB47578F-177E-472D-AA33-20C7FD7288C5}" destId="{B2E4C795-4AD2-4F7C-955E-6E737395EF0D}" srcOrd="1" destOrd="0" presId="urn:microsoft.com/office/officeart/2009/3/layout/HorizontalOrganizationChart"/>
    <dgm:cxn modelId="{689C3EC3-E235-4594-B763-15B15B9EAC94}" type="presParOf" srcId="{09156390-6BF7-44CF-A518-520154D7CF9B}" destId="{6697083E-B4B4-4C09-A681-AA39A5316B53}" srcOrd="1" destOrd="0" presId="urn:microsoft.com/office/officeart/2009/3/layout/HorizontalOrganizationChart"/>
    <dgm:cxn modelId="{345E9A3C-84DA-43DE-98C5-13098E229B18}" type="presParOf" srcId="{09156390-6BF7-44CF-A518-520154D7CF9B}" destId="{3EF559EB-AA54-4C3D-AA31-F84FBF3CAF66}" srcOrd="2" destOrd="0" presId="urn:microsoft.com/office/officeart/2009/3/layout/HorizontalOrganizationChart"/>
    <dgm:cxn modelId="{61DE4F2C-68BD-4722-8149-0D61E4896B48}" type="presParOf" srcId="{7B5D20C5-ED46-4969-B296-EB28C3941A2E}" destId="{14C72D03-F63D-4287-8ECD-BFA2E8218852}" srcOrd="2" destOrd="0" presId="urn:microsoft.com/office/officeart/2009/3/layout/HorizontalOrganizationChart"/>
    <dgm:cxn modelId="{3FF9F258-6D13-4F9E-97C2-31EB4ED2F8A2}" type="presParOf" srcId="{7B5D20C5-ED46-4969-B296-EB28C3941A2E}" destId="{65F5E3AB-2730-43B6-A4D8-9D980BC33A22}" srcOrd="3" destOrd="0" presId="urn:microsoft.com/office/officeart/2009/3/layout/HorizontalOrganizationChart"/>
    <dgm:cxn modelId="{C75737C6-CA97-45B6-AAED-1A0BF4C8661B}" type="presParOf" srcId="{65F5E3AB-2730-43B6-A4D8-9D980BC33A22}" destId="{33D76CBD-79F4-4059-B163-395B3EC6937F}" srcOrd="0" destOrd="0" presId="urn:microsoft.com/office/officeart/2009/3/layout/HorizontalOrganizationChart"/>
    <dgm:cxn modelId="{B90B585F-65C3-430E-855C-0E997959BD20}" type="presParOf" srcId="{33D76CBD-79F4-4059-B163-395B3EC6937F}" destId="{74ACBCB2-D6FD-46DF-BD97-244F033079C1}" srcOrd="0" destOrd="0" presId="urn:microsoft.com/office/officeart/2009/3/layout/HorizontalOrganizationChart"/>
    <dgm:cxn modelId="{4A194299-F997-4038-A692-BBA14106BFBB}" type="presParOf" srcId="{33D76CBD-79F4-4059-B163-395B3EC6937F}" destId="{BDA38C38-4907-499F-8246-24FE57C9E9DA}" srcOrd="1" destOrd="0" presId="urn:microsoft.com/office/officeart/2009/3/layout/HorizontalOrganizationChart"/>
    <dgm:cxn modelId="{77211E17-6EA7-43C5-9CB5-B580E83A9FDE}" type="presParOf" srcId="{65F5E3AB-2730-43B6-A4D8-9D980BC33A22}" destId="{A919CCE2-663C-43BE-A317-F13BA842D1E9}" srcOrd="1" destOrd="0" presId="urn:microsoft.com/office/officeart/2009/3/layout/HorizontalOrganizationChart"/>
    <dgm:cxn modelId="{CB2F1DEF-A748-4683-BBD5-E1CBE6108C47}" type="presParOf" srcId="{65F5E3AB-2730-43B6-A4D8-9D980BC33A22}" destId="{808FBC4E-E587-42A9-9535-914253E725A4}" srcOrd="2" destOrd="0" presId="urn:microsoft.com/office/officeart/2009/3/layout/HorizontalOrganizationChart"/>
    <dgm:cxn modelId="{F4ED77E4-84C2-46D3-80CD-5FF1F582F6D5}" type="presParOf" srcId="{7B5D20C5-ED46-4969-B296-EB28C3941A2E}" destId="{A66D5F74-4846-4968-B507-D9D510C7A7E2}" srcOrd="4" destOrd="0" presId="urn:microsoft.com/office/officeart/2009/3/layout/HorizontalOrganizationChart"/>
    <dgm:cxn modelId="{60F216F6-02E8-4E74-9C4B-E92D38A160E7}" type="presParOf" srcId="{7B5D20C5-ED46-4969-B296-EB28C3941A2E}" destId="{1F14709C-E86D-4E3D-9D3E-C712AA96BE68}" srcOrd="5" destOrd="0" presId="urn:microsoft.com/office/officeart/2009/3/layout/HorizontalOrganizationChart"/>
    <dgm:cxn modelId="{24E9E269-7CD4-485A-98B5-12E711363D8C}" type="presParOf" srcId="{1F14709C-E86D-4E3D-9D3E-C712AA96BE68}" destId="{D23EC28D-2DD2-4EBF-AB13-2F0BE31067EA}" srcOrd="0" destOrd="0" presId="urn:microsoft.com/office/officeart/2009/3/layout/HorizontalOrganizationChart"/>
    <dgm:cxn modelId="{859F85B4-B13E-4697-8CE3-5E77650C6864}" type="presParOf" srcId="{D23EC28D-2DD2-4EBF-AB13-2F0BE31067EA}" destId="{B5C46249-8B01-4605-92ED-559367E17258}" srcOrd="0" destOrd="0" presId="urn:microsoft.com/office/officeart/2009/3/layout/HorizontalOrganizationChart"/>
    <dgm:cxn modelId="{5691C0BD-2B12-44BF-BBFF-B3CF016B84EA}" type="presParOf" srcId="{D23EC28D-2DD2-4EBF-AB13-2F0BE31067EA}" destId="{4440ECD3-0130-40CA-AD4E-1194FFEB0D14}" srcOrd="1" destOrd="0" presId="urn:microsoft.com/office/officeart/2009/3/layout/HorizontalOrganizationChart"/>
    <dgm:cxn modelId="{02203028-1EE0-44F6-ACD7-92ED431D4C0E}" type="presParOf" srcId="{1F14709C-E86D-4E3D-9D3E-C712AA96BE68}" destId="{86208A0F-7545-40F4-80BC-E788296F1BB8}" srcOrd="1" destOrd="0" presId="urn:microsoft.com/office/officeart/2009/3/layout/HorizontalOrganizationChart"/>
    <dgm:cxn modelId="{07294688-C49E-43F5-BE8B-559CB44A9E69}" type="presParOf" srcId="{1F14709C-E86D-4E3D-9D3E-C712AA96BE68}" destId="{00BF9612-52EA-429C-9684-F0CACAC86E7F}" srcOrd="2" destOrd="0" presId="urn:microsoft.com/office/officeart/2009/3/layout/HorizontalOrganizationChart"/>
    <dgm:cxn modelId="{62DDD658-C289-4E8A-99B5-9D8830FCF245}" type="presParOf" srcId="{A79EAEA5-5ED7-40DD-9856-1A3E1ACD733D}" destId="{EA9A7D78-3158-471E-92DB-83F0D2EAAC8E}"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D5F74-4846-4968-B507-D9D510C7A7E2}">
      <dsp:nvSpPr>
        <dsp:cNvPr id="0" name=""/>
        <dsp:cNvSpPr/>
      </dsp:nvSpPr>
      <dsp:spPr>
        <a:xfrm>
          <a:off x="4997049" y="2258766"/>
          <a:ext cx="774237" cy="1664609"/>
        </a:xfrm>
        <a:custGeom>
          <a:avLst/>
          <a:gdLst/>
          <a:ahLst/>
          <a:cxnLst/>
          <a:rect l="0" t="0" r="0" b="0"/>
          <a:pathLst>
            <a:path>
              <a:moveTo>
                <a:pt x="0" y="0"/>
              </a:moveTo>
              <a:lnTo>
                <a:pt x="387118" y="0"/>
              </a:lnTo>
              <a:lnTo>
                <a:pt x="387118" y="1664609"/>
              </a:lnTo>
              <a:lnTo>
                <a:pt x="774237" y="16646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C72D03-F63D-4287-8ECD-BFA2E8218852}">
      <dsp:nvSpPr>
        <dsp:cNvPr id="0" name=""/>
        <dsp:cNvSpPr/>
      </dsp:nvSpPr>
      <dsp:spPr>
        <a:xfrm>
          <a:off x="4997049" y="2213046"/>
          <a:ext cx="774237" cy="91440"/>
        </a:xfrm>
        <a:custGeom>
          <a:avLst/>
          <a:gdLst/>
          <a:ahLst/>
          <a:cxnLst/>
          <a:rect l="0" t="0" r="0" b="0"/>
          <a:pathLst>
            <a:path>
              <a:moveTo>
                <a:pt x="0" y="45720"/>
              </a:moveTo>
              <a:lnTo>
                <a:pt x="77423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D713DA-0597-4ABE-A340-A8C6221E43AC}">
      <dsp:nvSpPr>
        <dsp:cNvPr id="0" name=""/>
        <dsp:cNvSpPr/>
      </dsp:nvSpPr>
      <dsp:spPr>
        <a:xfrm>
          <a:off x="4997049" y="594156"/>
          <a:ext cx="774237" cy="1664609"/>
        </a:xfrm>
        <a:custGeom>
          <a:avLst/>
          <a:gdLst/>
          <a:ahLst/>
          <a:cxnLst/>
          <a:rect l="0" t="0" r="0" b="0"/>
          <a:pathLst>
            <a:path>
              <a:moveTo>
                <a:pt x="0" y="1664609"/>
              </a:moveTo>
              <a:lnTo>
                <a:pt x="387118" y="1664609"/>
              </a:lnTo>
              <a:lnTo>
                <a:pt x="387118" y="0"/>
              </a:lnTo>
              <a:lnTo>
                <a:pt x="77423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A42BAB-3D48-4DFF-84E9-2895F6DAD4CE}">
      <dsp:nvSpPr>
        <dsp:cNvPr id="0" name=""/>
        <dsp:cNvSpPr/>
      </dsp:nvSpPr>
      <dsp:spPr>
        <a:xfrm>
          <a:off x="1125864" y="1668410"/>
          <a:ext cx="3871185" cy="1180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The key factors that keep patients in the hospital after surgery include:</a:t>
          </a:r>
        </a:p>
      </dsp:txBody>
      <dsp:txXfrm>
        <a:off x="1125864" y="1668410"/>
        <a:ext cx="3871185" cy="1180711"/>
      </dsp:txXfrm>
    </dsp:sp>
    <dsp:sp modelId="{FBA86567-8DE3-45D6-8920-B9EB2BAB2D06}">
      <dsp:nvSpPr>
        <dsp:cNvPr id="0" name=""/>
        <dsp:cNvSpPr/>
      </dsp:nvSpPr>
      <dsp:spPr>
        <a:xfrm>
          <a:off x="5771287" y="3800"/>
          <a:ext cx="3871185" cy="11807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Pain</a:t>
          </a:r>
        </a:p>
      </dsp:txBody>
      <dsp:txXfrm>
        <a:off x="5771287" y="3800"/>
        <a:ext cx="3871185" cy="1180711"/>
      </dsp:txXfrm>
    </dsp:sp>
    <dsp:sp modelId="{74ACBCB2-D6FD-46DF-BD97-244F033079C1}">
      <dsp:nvSpPr>
        <dsp:cNvPr id="0" name=""/>
        <dsp:cNvSpPr/>
      </dsp:nvSpPr>
      <dsp:spPr>
        <a:xfrm>
          <a:off x="5771287" y="1668410"/>
          <a:ext cx="3871185" cy="11807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Gastrointestinal Dysfunction</a:t>
          </a:r>
        </a:p>
      </dsp:txBody>
      <dsp:txXfrm>
        <a:off x="5771287" y="1668410"/>
        <a:ext cx="3871185" cy="1180711"/>
      </dsp:txXfrm>
    </dsp:sp>
    <dsp:sp modelId="{B5C46249-8B01-4605-92ED-559367E17258}">
      <dsp:nvSpPr>
        <dsp:cNvPr id="0" name=""/>
        <dsp:cNvSpPr/>
      </dsp:nvSpPr>
      <dsp:spPr>
        <a:xfrm>
          <a:off x="5771287" y="3333020"/>
          <a:ext cx="3871185" cy="11807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Lack of ability to get out of bed </a:t>
          </a:r>
        </a:p>
      </dsp:txBody>
      <dsp:txXfrm>
        <a:off x="5771287" y="3333020"/>
        <a:ext cx="3871185" cy="118071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4D727-9507-481E-BC7F-F3D44E6D93B7}" type="datetimeFigureOut">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D28D1-27F8-491F-89EF-2B5B0AB730AD}" type="slidenum">
              <a:t>‹#›</a:t>
            </a:fld>
            <a:endParaRPr lang="en-US"/>
          </a:p>
        </p:txBody>
      </p:sp>
    </p:spTree>
    <p:extLst>
      <p:ext uri="{BB962C8B-B14F-4D97-AF65-F5344CB8AC3E}">
        <p14:creationId xmlns:p14="http://schemas.microsoft.com/office/powerpoint/2010/main" val="1587859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62918da4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62918da4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noncompliance or deviation from the ERAS protocol has been shown in itself to worsen postoperative outcomes and result in increased LOS [13&amp; ,46].</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62918da4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62918da4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ERAS programs involve multidisciplinary efforts and rely on patients’ participation in their own care. Patients and family should be given clear instructions on how to prepare for surgery and recovery, postop activty, diet, and expectations about pain and and expected recovery. Discuss things like constipation, vaginal bleeding, low appetite, and fatigue. Not only does this decrease the number of postop phone calls, it decreases patient anxiety. In general just knowing how to contact on call doctor significantly decreases anxiety. Discuss discharge based on specific milestones or criteria rather than time based. Repitition repition - give verbal instructions, written instrucitons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Mitigate modifiable risks: stop smoking, correct anemia, </a:t>
            </a:r>
            <a:endParaRPr/>
          </a:p>
          <a:p>
            <a:pPr marL="0" lvl="0" indent="0" algn="l" rtl="0">
              <a:spcBef>
                <a:spcPts val="0"/>
              </a:spcBef>
              <a:spcAft>
                <a:spcPts val="0"/>
              </a:spcAft>
              <a:buNone/>
            </a:pPr>
            <a:r>
              <a:rPr lang="en"/>
              <a:t> contrast with traditional surgical practices such as preoperative fasting, bowel preparations, abdominal drain use, prolonged use of catheters with bedrest, and slow advancement of diet based on passage of flatus or findings of bowel sounds on exam.</a:t>
            </a:r>
            <a:endParaRPr/>
          </a:p>
          <a:p>
            <a:pPr marL="0" lvl="0" indent="0" algn="l" rtl="0">
              <a:spcBef>
                <a:spcPts val="0"/>
              </a:spcBef>
              <a:spcAft>
                <a:spcPts val="0"/>
              </a:spcAft>
              <a:buNone/>
            </a:pPr>
            <a:endParaRPr/>
          </a:p>
          <a:p>
            <a:pPr marL="0" lvl="0" indent="0" algn="l" rtl="0">
              <a:spcBef>
                <a:spcPts val="0"/>
              </a:spcBef>
              <a:spcAft>
                <a:spcPts val="0"/>
              </a:spcAft>
              <a:buNone/>
            </a:pPr>
            <a:r>
              <a:rPr lang="en"/>
              <a:t>Nutritional status assessment, carbohydrate loading, and protein-rich immuno-nutrition for the high-risk patients are incorporated into preoperative strategies as part of a concept known as ‘prehabilitation’ [12]. Also included in prehabilitation recommendations is increased activity and physiotherapy prior to surgery to optimize functional capacity and reserve</a:t>
            </a:r>
            <a:endParaRPr/>
          </a:p>
          <a:p>
            <a:pPr marL="0" lvl="0" indent="0" algn="l" rtl="0">
              <a:spcBef>
                <a:spcPts val="0"/>
              </a:spcBef>
              <a:spcAft>
                <a:spcPts val="0"/>
              </a:spcAft>
              <a:buNone/>
            </a:pPr>
            <a:endParaRPr/>
          </a:p>
          <a:p>
            <a:pPr marL="0" lvl="0" indent="0" algn="l" rtl="0">
              <a:spcBef>
                <a:spcPts val="0"/>
              </a:spcBef>
              <a:spcAft>
                <a:spcPts val="0"/>
              </a:spcAft>
              <a:buNone/>
            </a:pPr>
            <a:r>
              <a:rPr lang="en"/>
              <a:t>Intraoperative interventions include use of multimodal preoperative analgesia, shorter-acting anesthetics, and regional anesthesia when feasible [3]. Analgesia is often preemptive with administration of acetaminophen, nonsteroidal anti-inflammatory drugs (NSAIDs), gabapentinoids, and/or COX-2 inhibitors in the preoperative holding area</a:t>
            </a:r>
            <a:endParaRPr/>
          </a:p>
          <a:p>
            <a:pPr marL="0" lvl="0" indent="0" algn="l" rtl="0">
              <a:spcBef>
                <a:spcPts val="0"/>
              </a:spcBef>
              <a:spcAft>
                <a:spcPts val="0"/>
              </a:spcAft>
              <a:buNone/>
            </a:pPr>
            <a:endParaRPr/>
          </a:p>
          <a:p>
            <a:pPr marL="0" lvl="0" indent="0" algn="l" rtl="0">
              <a:spcBef>
                <a:spcPts val="0"/>
              </a:spcBef>
              <a:spcAft>
                <a:spcPts val="0"/>
              </a:spcAft>
              <a:buNone/>
            </a:pPr>
            <a:r>
              <a:rPr lang="en"/>
              <a:t> Goal-directed fluid administration is used to maintain euvolemia and decrease electrolyte imbalance. Patients avoid traditional fasting and may safely consume solids and clear liquids up to 6 and 2 h, respectively, before surgery</a:t>
            </a:r>
            <a:endParaRPr/>
          </a:p>
          <a:p>
            <a:pPr marL="0" lvl="0" indent="0" algn="l" rtl="0">
              <a:spcBef>
                <a:spcPts val="0"/>
              </a:spcBef>
              <a:spcAft>
                <a:spcPts val="0"/>
              </a:spcAft>
              <a:buNone/>
            </a:pPr>
            <a:endParaRPr/>
          </a:p>
          <a:p>
            <a:pPr marL="0" lvl="0" indent="0" algn="l" rtl="0">
              <a:spcBef>
                <a:spcPts val="0"/>
              </a:spcBef>
              <a:spcAft>
                <a:spcPts val="0"/>
              </a:spcAft>
              <a:buNone/>
            </a:pPr>
            <a:r>
              <a:rPr lang="en"/>
              <a:t>proactive management of bowel function is continued with early feeding and ambulation, discontinuation of intravenous fluids and lines, and liberal use of laxatives or bowel stimulants including chewing gum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62918da4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62918da4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ERAS programs involve multidisciplinary efforts and rely on patients’ participation in their own care. Patients and family should be given clear instructions on how to prepare for surgery and recovery, postop activty, diet, and expectations about pain and and expected recovery. Discuss things like constipation, vaginal bleeding, low appetite, and fatigue. Not only does this decrease the number of postop phone calls, it decreases patient anxiety. In general just knowing how to contact on call doctor significantly decreases anxiety. Discuss discharge based on specific milestones or criteria rather than time based. Repitition repition - give verbal instructions, written instrucitons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Mitigate modifiable risks: stop smoking, correct anemia, </a:t>
            </a:r>
            <a:endParaRPr/>
          </a:p>
          <a:p>
            <a:pPr marL="0" lvl="0" indent="0" algn="l" rtl="0">
              <a:spcBef>
                <a:spcPts val="0"/>
              </a:spcBef>
              <a:spcAft>
                <a:spcPts val="0"/>
              </a:spcAft>
              <a:buNone/>
            </a:pPr>
            <a:r>
              <a:rPr lang="en"/>
              <a:t> contrast with traditional surgical practices such as preoperative fasting, bowel preparations, abdominal drain use, prolonged use of catheters with bedrest, and slow advancement of diet based on passage of flatus or findings of bowel sounds on exam.</a:t>
            </a:r>
            <a:endParaRPr/>
          </a:p>
          <a:p>
            <a:pPr marL="0" lvl="0" indent="0" algn="l" rtl="0">
              <a:spcBef>
                <a:spcPts val="0"/>
              </a:spcBef>
              <a:spcAft>
                <a:spcPts val="0"/>
              </a:spcAft>
              <a:buNone/>
            </a:pPr>
            <a:endParaRPr/>
          </a:p>
          <a:p>
            <a:pPr marL="0" lvl="0" indent="0" algn="l" rtl="0">
              <a:spcBef>
                <a:spcPts val="0"/>
              </a:spcBef>
              <a:spcAft>
                <a:spcPts val="0"/>
              </a:spcAft>
              <a:buNone/>
            </a:pPr>
            <a:r>
              <a:rPr lang="en"/>
              <a:t>Nutritional status assessment, carbohydrate loading, and protein-rich immuno-nutrition for the high-risk patients are incorporated into preoperative strategies as part of a concept known as ‘prehabilitation’ [12]. Also included in prehabilitation recommendations is increased activity and physiotherapy prior to surgery to optimize functional capacity and reserve</a:t>
            </a:r>
            <a:endParaRPr/>
          </a:p>
          <a:p>
            <a:pPr marL="0" lvl="0" indent="0" algn="l" rtl="0">
              <a:spcBef>
                <a:spcPts val="0"/>
              </a:spcBef>
              <a:spcAft>
                <a:spcPts val="0"/>
              </a:spcAft>
              <a:buNone/>
            </a:pPr>
            <a:endParaRPr/>
          </a:p>
          <a:p>
            <a:pPr marL="0" lvl="0" indent="0" algn="l" rtl="0">
              <a:spcBef>
                <a:spcPts val="0"/>
              </a:spcBef>
              <a:spcAft>
                <a:spcPts val="0"/>
              </a:spcAft>
              <a:buNone/>
            </a:pPr>
            <a:r>
              <a:rPr lang="en"/>
              <a:t>Intraoperative interventions include use of multimodal preoperative analgesia, shorter-acting anesthetics, and regional anesthesia when feasible [3]. Analgesia is often preemptive with administration of acetaminophen, nonsteroidal anti-inflammatory drugs (NSAIDs), gabapentinoids, and/or COX-2 inhibitors in the preoperative holding area</a:t>
            </a:r>
            <a:endParaRPr/>
          </a:p>
          <a:p>
            <a:pPr marL="0" lvl="0" indent="0" algn="l" rtl="0">
              <a:spcBef>
                <a:spcPts val="0"/>
              </a:spcBef>
              <a:spcAft>
                <a:spcPts val="0"/>
              </a:spcAft>
              <a:buNone/>
            </a:pPr>
            <a:endParaRPr/>
          </a:p>
          <a:p>
            <a:pPr marL="0" lvl="0" indent="0" algn="l" rtl="0">
              <a:spcBef>
                <a:spcPts val="0"/>
              </a:spcBef>
              <a:spcAft>
                <a:spcPts val="0"/>
              </a:spcAft>
              <a:buNone/>
            </a:pPr>
            <a:r>
              <a:rPr lang="en"/>
              <a:t> Goal-directed fluid administration is used to maintain euvolemia and decrease electrolyte imbalance. Patients avoid traditional fasting and may safely consume solids and clear liquids up to 6 and 2 h, respectively, before surgery</a:t>
            </a:r>
            <a:endParaRPr/>
          </a:p>
          <a:p>
            <a:pPr marL="0" lvl="0" indent="0" algn="l" rtl="0">
              <a:spcBef>
                <a:spcPts val="0"/>
              </a:spcBef>
              <a:spcAft>
                <a:spcPts val="0"/>
              </a:spcAft>
              <a:buNone/>
            </a:pPr>
            <a:endParaRPr/>
          </a:p>
          <a:p>
            <a:pPr marL="0" lvl="0" indent="0" algn="l" rtl="0">
              <a:spcBef>
                <a:spcPts val="0"/>
              </a:spcBef>
              <a:spcAft>
                <a:spcPts val="0"/>
              </a:spcAft>
              <a:buNone/>
            </a:pPr>
            <a:r>
              <a:rPr lang="en"/>
              <a:t>proactive management of bowel function is continued with early feeding and ambulation, discontinuation of intravenous fluids and lines, and liberal use of laxatives or bowel stimulants including chewing gum</a:t>
            </a:r>
            <a:endParaRPr/>
          </a:p>
        </p:txBody>
      </p:sp>
    </p:spTree>
    <p:extLst>
      <p:ext uri="{BB962C8B-B14F-4D97-AF65-F5344CB8AC3E}">
        <p14:creationId xmlns:p14="http://schemas.microsoft.com/office/powerpoint/2010/main" val="326940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62918da4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62918da4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ERAS programs involve multidisciplinary efforts and rely on patients’ participation in their own care. Patients and family should be given clear instructions on how to prepare for surgery and recovery, postop activty, diet, and expectations about pain and and expected recovery. Discuss things like constipation, vaginal bleeding, low appetite, and fatigue. Not only does this decrease the number of postop phone calls, it decreases patient anxiety. In general just knowing how to contact on call doctor significantly decreases anxiety. Discuss discharge based on specific milestones or criteria rather than time based. Repitition repition - give verbal instructions, written instrucitons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Mitigate modifiable risks: stop smoking, correct anemia, </a:t>
            </a:r>
            <a:endParaRPr/>
          </a:p>
          <a:p>
            <a:pPr marL="0" lvl="0" indent="0" algn="l" rtl="0">
              <a:spcBef>
                <a:spcPts val="0"/>
              </a:spcBef>
              <a:spcAft>
                <a:spcPts val="0"/>
              </a:spcAft>
              <a:buNone/>
            </a:pPr>
            <a:r>
              <a:rPr lang="en"/>
              <a:t> contrast with traditional surgical practices such as preoperative fasting, bowel preparations, abdominal drain use, prolonged use of catheters with bedrest, and slow advancement of diet based on passage of flatus or findings of bowel sounds on exam.</a:t>
            </a:r>
            <a:endParaRPr/>
          </a:p>
          <a:p>
            <a:pPr marL="0" lvl="0" indent="0" algn="l" rtl="0">
              <a:spcBef>
                <a:spcPts val="0"/>
              </a:spcBef>
              <a:spcAft>
                <a:spcPts val="0"/>
              </a:spcAft>
              <a:buNone/>
            </a:pPr>
            <a:endParaRPr/>
          </a:p>
          <a:p>
            <a:pPr marL="0" lvl="0" indent="0" algn="l" rtl="0">
              <a:spcBef>
                <a:spcPts val="0"/>
              </a:spcBef>
              <a:spcAft>
                <a:spcPts val="0"/>
              </a:spcAft>
              <a:buNone/>
            </a:pPr>
            <a:r>
              <a:rPr lang="en"/>
              <a:t>Nutritional status assessment, carbohydrate loading, and protein-rich immuno-nutrition for the high-risk patients are incorporated into preoperative strategies as part of a concept known as ‘prehabilitation’ [12]. Also included in prehabilitation recommendations is increased activity and physiotherapy prior to surgery to optimize functional capacity and reserve</a:t>
            </a:r>
            <a:endParaRPr/>
          </a:p>
          <a:p>
            <a:pPr marL="0" lvl="0" indent="0" algn="l" rtl="0">
              <a:spcBef>
                <a:spcPts val="0"/>
              </a:spcBef>
              <a:spcAft>
                <a:spcPts val="0"/>
              </a:spcAft>
              <a:buNone/>
            </a:pPr>
            <a:endParaRPr/>
          </a:p>
          <a:p>
            <a:pPr marL="0" lvl="0" indent="0" algn="l" rtl="0">
              <a:spcBef>
                <a:spcPts val="0"/>
              </a:spcBef>
              <a:spcAft>
                <a:spcPts val="0"/>
              </a:spcAft>
              <a:buNone/>
            </a:pPr>
            <a:r>
              <a:rPr lang="en"/>
              <a:t>Intraoperative interventions include use of multimodal preoperative analgesia, shorter-acting anesthetics, and regional anesthesia when feasible [3]. Analgesia is often preemptive with administration of acetaminophen, nonsteroidal anti-inflammatory drugs (NSAIDs), gabapentinoids, and/or COX-2 inhibitors in the preoperative holding area</a:t>
            </a:r>
            <a:endParaRPr/>
          </a:p>
          <a:p>
            <a:pPr marL="0" lvl="0" indent="0" algn="l" rtl="0">
              <a:spcBef>
                <a:spcPts val="0"/>
              </a:spcBef>
              <a:spcAft>
                <a:spcPts val="0"/>
              </a:spcAft>
              <a:buNone/>
            </a:pPr>
            <a:endParaRPr/>
          </a:p>
          <a:p>
            <a:pPr marL="0" lvl="0" indent="0" algn="l" rtl="0">
              <a:spcBef>
                <a:spcPts val="0"/>
              </a:spcBef>
              <a:spcAft>
                <a:spcPts val="0"/>
              </a:spcAft>
              <a:buNone/>
            </a:pPr>
            <a:r>
              <a:rPr lang="en"/>
              <a:t> Goal-directed fluid administration is used to maintain euvolemia and decrease electrolyte imbalance. Patients avoid traditional fasting and may safely consume solids and clear liquids up to 6 and 2 h, respectively, before surgery</a:t>
            </a:r>
            <a:endParaRPr/>
          </a:p>
          <a:p>
            <a:pPr marL="0" lvl="0" indent="0" algn="l" rtl="0">
              <a:spcBef>
                <a:spcPts val="0"/>
              </a:spcBef>
              <a:spcAft>
                <a:spcPts val="0"/>
              </a:spcAft>
              <a:buNone/>
            </a:pPr>
            <a:endParaRPr/>
          </a:p>
          <a:p>
            <a:pPr marL="0" lvl="0" indent="0" algn="l" rtl="0">
              <a:spcBef>
                <a:spcPts val="0"/>
              </a:spcBef>
              <a:spcAft>
                <a:spcPts val="0"/>
              </a:spcAft>
              <a:buNone/>
            </a:pPr>
            <a:r>
              <a:rPr lang="en"/>
              <a:t>proactive management of bowel function is continued with early feeding and ambulation, discontinuation of intravenous fluids and lines, and liberal use of laxatives or bowel stimulants including chewing gum</a:t>
            </a:r>
            <a:endParaRPr/>
          </a:p>
        </p:txBody>
      </p:sp>
    </p:spTree>
    <p:extLst>
      <p:ext uri="{BB962C8B-B14F-4D97-AF65-F5344CB8AC3E}">
        <p14:creationId xmlns:p14="http://schemas.microsoft.com/office/powerpoint/2010/main" val="395504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62918da4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62918da4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ERAS programs involve multidisciplinary efforts and rely on patients’ participation in their own care. Patients and family should be given clear instructions on how to prepare for surgery and recovery, postop activty, diet, and expectations about pain and and expected recovery. Discuss things like constipation, vaginal bleeding, low appetite, and fatigue. Not only does this decrease the number of postop phone calls, it decreases patient anxiety. In general just knowing how to contact on call doctor significantly decreases anxiety. Discuss discharge based on specific milestones or criteria rather than time based. Repitition repition - give verbal instructions, written instrucitons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Mitigate modifiable risks: stop smoking, correct anemia, </a:t>
            </a:r>
            <a:endParaRPr/>
          </a:p>
          <a:p>
            <a:pPr marL="0" lvl="0" indent="0" algn="l" rtl="0">
              <a:spcBef>
                <a:spcPts val="0"/>
              </a:spcBef>
              <a:spcAft>
                <a:spcPts val="0"/>
              </a:spcAft>
              <a:buNone/>
            </a:pPr>
            <a:r>
              <a:rPr lang="en"/>
              <a:t> contrast with traditional surgical practices such as preoperative fasting, bowel preparations, abdominal drain use, prolonged use of catheters with bedrest, and slow advancement of diet based on passage of flatus or findings of bowel sounds on exam.</a:t>
            </a:r>
            <a:endParaRPr/>
          </a:p>
          <a:p>
            <a:pPr marL="0" lvl="0" indent="0" algn="l" rtl="0">
              <a:spcBef>
                <a:spcPts val="0"/>
              </a:spcBef>
              <a:spcAft>
                <a:spcPts val="0"/>
              </a:spcAft>
              <a:buNone/>
            </a:pPr>
            <a:endParaRPr/>
          </a:p>
          <a:p>
            <a:pPr marL="0" lvl="0" indent="0" algn="l" rtl="0">
              <a:spcBef>
                <a:spcPts val="0"/>
              </a:spcBef>
              <a:spcAft>
                <a:spcPts val="0"/>
              </a:spcAft>
              <a:buNone/>
            </a:pPr>
            <a:r>
              <a:rPr lang="en"/>
              <a:t>Nutritional status assessment, carbohydrate loading, and protein-rich immuno-nutrition for the high-risk patients are incorporated into preoperative strategies as part of a concept known as ‘prehabilitation’ [12]. Also included in prehabilitation recommendations is increased activity and physiotherapy prior to surgery to optimize functional capacity and reserve</a:t>
            </a:r>
            <a:endParaRPr/>
          </a:p>
          <a:p>
            <a:pPr marL="0" lvl="0" indent="0" algn="l" rtl="0">
              <a:spcBef>
                <a:spcPts val="0"/>
              </a:spcBef>
              <a:spcAft>
                <a:spcPts val="0"/>
              </a:spcAft>
              <a:buNone/>
            </a:pPr>
            <a:endParaRPr/>
          </a:p>
          <a:p>
            <a:pPr marL="0" lvl="0" indent="0" algn="l" rtl="0">
              <a:spcBef>
                <a:spcPts val="0"/>
              </a:spcBef>
              <a:spcAft>
                <a:spcPts val="0"/>
              </a:spcAft>
              <a:buNone/>
            </a:pPr>
            <a:r>
              <a:rPr lang="en"/>
              <a:t>Intraoperative interventions include use of multimodal preoperative analgesia, shorter-acting anesthetics, and regional anesthesia when feasible [3]. Analgesia is often preemptive with administration of acetaminophen, nonsteroidal anti-inflammatory drugs (NSAIDs), gabapentinoids, and/or COX-2 inhibitors in the preoperative holding area</a:t>
            </a:r>
            <a:endParaRPr/>
          </a:p>
          <a:p>
            <a:pPr marL="0" lvl="0" indent="0" algn="l" rtl="0">
              <a:spcBef>
                <a:spcPts val="0"/>
              </a:spcBef>
              <a:spcAft>
                <a:spcPts val="0"/>
              </a:spcAft>
              <a:buNone/>
            </a:pPr>
            <a:endParaRPr/>
          </a:p>
          <a:p>
            <a:pPr marL="0" lvl="0" indent="0" algn="l" rtl="0">
              <a:spcBef>
                <a:spcPts val="0"/>
              </a:spcBef>
              <a:spcAft>
                <a:spcPts val="0"/>
              </a:spcAft>
              <a:buNone/>
            </a:pPr>
            <a:r>
              <a:rPr lang="en"/>
              <a:t> Goal-directed fluid administration is used to maintain euvolemia and decrease electrolyte imbalance. Patients avoid traditional fasting and may safely consume solids and clear liquids up to 6 and 2 h, respectively, before surgery</a:t>
            </a:r>
            <a:endParaRPr/>
          </a:p>
          <a:p>
            <a:pPr marL="0" lvl="0" indent="0" algn="l" rtl="0">
              <a:spcBef>
                <a:spcPts val="0"/>
              </a:spcBef>
              <a:spcAft>
                <a:spcPts val="0"/>
              </a:spcAft>
              <a:buNone/>
            </a:pPr>
            <a:endParaRPr/>
          </a:p>
          <a:p>
            <a:pPr marL="0" lvl="0" indent="0" algn="l" rtl="0">
              <a:spcBef>
                <a:spcPts val="0"/>
              </a:spcBef>
              <a:spcAft>
                <a:spcPts val="0"/>
              </a:spcAft>
              <a:buNone/>
            </a:pPr>
            <a:r>
              <a:rPr lang="en"/>
              <a:t>proactive management of bowel function is continued with early feeding and ambulation, discontinuation of intravenous fluids and lines, and liberal use of laxatives or bowel stimulants including chewing gum</a:t>
            </a:r>
            <a:endParaRPr/>
          </a:p>
        </p:txBody>
      </p:sp>
    </p:spTree>
    <p:extLst>
      <p:ext uri="{BB962C8B-B14F-4D97-AF65-F5344CB8AC3E}">
        <p14:creationId xmlns:p14="http://schemas.microsoft.com/office/powerpoint/2010/main" val="242618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Inappropriate fluid intake in the perioperative period can cause harm, delayed recovery and complications for patients. </a:t>
            </a:r>
            <a:r>
              <a:rPr lang="en-US" b="1" dirty="0"/>
              <a:t>CHEERS</a:t>
            </a:r>
            <a:r>
              <a:rPr lang="en-US" dirty="0"/>
              <a:t> is an acronym is an that represents the goals that fluid management should seek to meet being mindful of the importance of giving the right amount of fluid…. not too much….not too little/ Patients should be encouraged to eat and drink right up to the limits defined for them preoperatively. This will vary based on a patient's health history. Use of clear carbohydrate-based drinks before surgery results in patients being in a metabolically fed state that reduces postoperative insulin resistance, and restores an earlier return to normal gut function. </a:t>
            </a:r>
          </a:p>
          <a:p>
            <a:endParaRPr lang="en-US" dirty="0"/>
          </a:p>
          <a:p>
            <a:r>
              <a:rPr lang="en-US" b="1" dirty="0"/>
              <a:t>DREAMS</a:t>
            </a:r>
            <a:r>
              <a:rPr lang="en-US" dirty="0"/>
              <a:t>, is an acronym representing actions that lead to improved surgical outcomes. A good enhanced recovery program will result in improvement in each domain. </a:t>
            </a:r>
            <a:endParaRPr lang="en-US" dirty="0">
              <a:cs typeface="Calibri"/>
            </a:endParaRPr>
          </a:p>
        </p:txBody>
      </p:sp>
      <p:sp>
        <p:nvSpPr>
          <p:cNvPr id="4" name="Slide Number Placeholder 3"/>
          <p:cNvSpPr>
            <a:spLocks noGrp="1"/>
          </p:cNvSpPr>
          <p:nvPr>
            <p:ph type="sldNum" sz="quarter" idx="5"/>
          </p:nvPr>
        </p:nvSpPr>
        <p:spPr/>
        <p:txBody>
          <a:bodyPr/>
          <a:lstStyle/>
          <a:p>
            <a:fld id="{AF1D28D1-27F8-491F-89EF-2B5B0AB730AD}" type="slidenum">
              <a:t>13</a:t>
            </a:fld>
            <a:endParaRPr lang="en-US"/>
          </a:p>
        </p:txBody>
      </p:sp>
    </p:spTree>
    <p:extLst>
      <p:ext uri="{BB962C8B-B14F-4D97-AF65-F5344CB8AC3E}">
        <p14:creationId xmlns:p14="http://schemas.microsoft.com/office/powerpoint/2010/main" val="230184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158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695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410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90D5-CFA7-41C0-9A73-C014DEBC2B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073DB4-22A9-4586-8F29-D455CBDF8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D4B45B-CADB-4C3E-972B-0C355F76BC65}"/>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3877BAE8-A3B8-4BC1-A921-F34EB8C8F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F0A71-F9EE-4C0C-9E7A-68D51560998F}"/>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4012210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3229-862A-41FA-B351-74DA1F9A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8A9E6-5918-4BC2-AFDD-A6EB0279E3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D0AD6-DBA4-40FC-B617-607C95AF6726}"/>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346BDA8B-2313-4B0A-901E-80D93B4B4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3FBE8-8F87-491D-9E61-83AC4F92EE28}"/>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2409685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4516-F970-4FA0-8961-932ADD0F2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B5B56-C377-482F-8370-7E9D650271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FAC12A-2229-409B-B471-09A6803EA05B}"/>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25603892-49B8-4DAB-9F77-4B8DB4304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13146-3FA3-4C12-86C2-2603645BE61D}"/>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2683970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C225-1F9C-4AD6-BDA3-8F7684391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A114A-C176-4BC2-803D-C04E099095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CFCA91-14F5-4D52-B6DD-74E52C0A98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B0E26-8E43-49F9-A923-75B0031EEA52}"/>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6" name="Footer Placeholder 5">
            <a:extLst>
              <a:ext uri="{FF2B5EF4-FFF2-40B4-BE49-F238E27FC236}">
                <a16:creationId xmlns:a16="http://schemas.microsoft.com/office/drawing/2014/main" id="{B0CFC8DC-D3EC-4997-951E-1AB5D71D1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4A887-D065-4A86-B261-C74DB1B5891D}"/>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949404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2EFB-92F9-4C64-AD75-7BA9D39D7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50EC8-78CC-4FD6-A1E7-4A9598149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29317F-7AEF-429F-AF94-FACCA6530A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3AEC71-069A-4E53-9223-80509ACD7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64325A-9B8B-4CC7-AA21-FFCA9D54AA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6F613-7070-4360-8840-F25E0DA38E50}"/>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8" name="Footer Placeholder 7">
            <a:extLst>
              <a:ext uri="{FF2B5EF4-FFF2-40B4-BE49-F238E27FC236}">
                <a16:creationId xmlns:a16="http://schemas.microsoft.com/office/drawing/2014/main" id="{A26E65E5-B8DE-4EEA-AD4B-128733666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7344B-E149-4BEF-B43B-1AE444D4F555}"/>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2190096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EA98-D02F-4DAB-86E4-2EEADF87B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96FD1A-62AE-4D09-96B0-0FADEA7588FB}"/>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4" name="Footer Placeholder 3">
            <a:extLst>
              <a:ext uri="{FF2B5EF4-FFF2-40B4-BE49-F238E27FC236}">
                <a16:creationId xmlns:a16="http://schemas.microsoft.com/office/drawing/2014/main" id="{7DC62140-A61C-488A-A6ED-5A3C89935A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0E401-E704-4A2C-AE31-7430B6469D4B}"/>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1054748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E1170-0906-4AB7-A225-6C77D9208A82}"/>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3" name="Footer Placeholder 2">
            <a:extLst>
              <a:ext uri="{FF2B5EF4-FFF2-40B4-BE49-F238E27FC236}">
                <a16:creationId xmlns:a16="http://schemas.microsoft.com/office/drawing/2014/main" id="{0846D96A-5EA6-46A7-BCD3-8F44B4E685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7295F-26BE-4C65-A6E8-E7D03B71C719}"/>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3770579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6C10-FEE3-438E-95D5-DD2AA74EC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8FC79-E729-49EA-AFC3-C10DAE402F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B674DB-3B9D-4509-8E32-24852758A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A752C8-935E-4F19-A252-D4AF7A573367}"/>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6" name="Footer Placeholder 5">
            <a:extLst>
              <a:ext uri="{FF2B5EF4-FFF2-40B4-BE49-F238E27FC236}">
                <a16:creationId xmlns:a16="http://schemas.microsoft.com/office/drawing/2014/main" id="{611CFFA8-5FA0-462F-ADFB-26184553C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11500-E1E3-4452-B422-41B5DA63B7CE}"/>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379899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4309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BC74-FDC2-4011-988A-C28C45765A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FDF994-DFEA-4DF5-B968-5AAFF7FFA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9A5FDB-7472-45B8-9FCE-CCBD2C4DE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B0F6CA-4DCF-4266-91BD-DD829A7CA1B7}"/>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6" name="Footer Placeholder 5">
            <a:extLst>
              <a:ext uri="{FF2B5EF4-FFF2-40B4-BE49-F238E27FC236}">
                <a16:creationId xmlns:a16="http://schemas.microsoft.com/office/drawing/2014/main" id="{EBD15BE2-6FCB-4646-80A8-14383B811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0536B-538A-4EE6-BE96-C1E41A70CD73}"/>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440532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3C0A-AE00-411B-9D56-B2734B3A34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DB150-C393-45A2-B2B4-E2640D08FD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9A9B4-E38F-4F0A-9016-35C71B78EB90}"/>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D49D9EFA-B516-42FB-845F-B2D39B66A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DD5A6-932A-4640-821E-B5A6F3230544}"/>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1237449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78515-CA91-4BD5-A065-E286A3797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9EE828-1CBF-4A07-8D56-3E01C349C7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D88A6-3C54-4A42-A7B6-29A0AE22E2C8}"/>
              </a:ext>
            </a:extLst>
          </p:cNvPr>
          <p:cNvSpPr>
            <a:spLocks noGrp="1"/>
          </p:cNvSpPr>
          <p:nvPr>
            <p:ph type="dt" sz="half" idx="10"/>
          </p:nvPr>
        </p:nvSpPr>
        <p:spPr/>
        <p:txBody>
          <a:body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4FC8C8A4-D23C-48FE-9DD2-B9BCA027B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613BB-D621-4F22-8CF2-097DB8580B10}"/>
              </a:ext>
            </a:extLst>
          </p:cNvPr>
          <p:cNvSpPr>
            <a:spLocks noGrp="1"/>
          </p:cNvSpPr>
          <p:nvPr>
            <p:ph type="sldNum" sz="quarter" idx="12"/>
          </p:nvPr>
        </p:nvSpPr>
        <p:spPr/>
        <p:txBody>
          <a:bodyPr/>
          <a:lstStyle/>
          <a:p>
            <a:fld id="{2393E2EC-B56F-430D-899F-283B7E4956FA}" type="slidenum">
              <a:rPr lang="en-US" smtClean="0"/>
              <a:t>‹#›</a:t>
            </a:fld>
            <a:endParaRPr lang="en-US"/>
          </a:p>
        </p:txBody>
      </p:sp>
    </p:spTree>
    <p:extLst>
      <p:ext uri="{BB962C8B-B14F-4D97-AF65-F5344CB8AC3E}">
        <p14:creationId xmlns:p14="http://schemas.microsoft.com/office/powerpoint/2010/main" val="35876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961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19942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032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087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159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827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1732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751448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DC8DB-BBB7-4160-B54D-F728076C3B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57BD4E-F802-40CB-8422-B228F5AE4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A506C-43BC-4036-9382-F017203332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A3588-6E0B-4F82-B27B-6EB111A247DA}" type="datetimeFigureOut">
              <a:rPr lang="en-US" smtClean="0"/>
              <a:t>6/5/2024</a:t>
            </a:fld>
            <a:endParaRPr lang="en-US"/>
          </a:p>
        </p:txBody>
      </p:sp>
      <p:sp>
        <p:nvSpPr>
          <p:cNvPr id="5" name="Footer Placeholder 4">
            <a:extLst>
              <a:ext uri="{FF2B5EF4-FFF2-40B4-BE49-F238E27FC236}">
                <a16:creationId xmlns:a16="http://schemas.microsoft.com/office/drawing/2014/main" id="{7577628C-3BEF-4085-BBA3-C33A6CBE6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838989-B2B3-4F99-804B-7AD5DF807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3E2EC-B56F-430D-899F-283B7E4956FA}" type="slidenum">
              <a:rPr lang="en-US" smtClean="0"/>
              <a:t>‹#›</a:t>
            </a:fld>
            <a:endParaRPr lang="en-US"/>
          </a:p>
        </p:txBody>
      </p:sp>
    </p:spTree>
    <p:extLst>
      <p:ext uri="{BB962C8B-B14F-4D97-AF65-F5344CB8AC3E}">
        <p14:creationId xmlns:p14="http://schemas.microsoft.com/office/powerpoint/2010/main" val="254029264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sv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7.xml"/><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1.jpeg"/><Relationship Id="rId11" Type="http://schemas.openxmlformats.org/officeDocument/2006/relationships/image" Target="../media/image2.png"/><Relationship Id="rId5" Type="http://schemas.openxmlformats.org/officeDocument/2006/relationships/hyperlink" Target="https://www.google.com/url?sa=i&amp;rct=j&amp;q=&amp;esrc=s&amp;source=images&amp;cd=&amp;ved=2ahUKEwiup879h5nkAhXmlOAKHWTlD6EQjRx6BAgBEAQ&amp;url=https://www.amazon.com/Ensure-Pre-Surgery-Clear-Carbohydrate-Strawberry/dp/B06WVF2P46&amp;psig=AOvVaw0Joch1dOERrLVCEnXrfJtr&amp;ust=1566652090158294" TargetMode="External"/><Relationship Id="rId10" Type="http://schemas.openxmlformats.org/officeDocument/2006/relationships/image" Target="../media/image5.jpg"/><Relationship Id="rId4" Type="http://schemas.openxmlformats.org/officeDocument/2006/relationships/image" Target="../media/image10.png"/><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image" Target="../media/image13.jpe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hyperlink" Target="https://www.gbmc.org/assets/documents/perioperative/perioperative-medications-updates-2023.pdf" TargetMode="External"/><Relationship Id="rId5" Type="http://schemas.openxmlformats.org/officeDocument/2006/relationships/image" Target="../media/image20.jpe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5.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7.xml"/><Relationship Id="rId7" Type="http://schemas.openxmlformats.org/officeDocument/2006/relationships/diagramQuickStyle" Target="../diagrams/quickStyle1.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5.jp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620A1-C3DC-406B-BBA5-D2BF15029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2" y="57782"/>
            <a:ext cx="3448359" cy="1827237"/>
          </a:xfrm>
          <a:prstGeom prst="rect">
            <a:avLst/>
          </a:prstGeom>
        </p:spPr>
      </p:pic>
      <p:sp>
        <p:nvSpPr>
          <p:cNvPr id="4" name="Title 3">
            <a:extLst>
              <a:ext uri="{FF2B5EF4-FFF2-40B4-BE49-F238E27FC236}">
                <a16:creationId xmlns:a16="http://schemas.microsoft.com/office/drawing/2014/main" id="{77B07F93-C77B-41E9-9DC3-BA9D42385FCD}"/>
              </a:ext>
            </a:extLst>
          </p:cNvPr>
          <p:cNvSpPr>
            <a:spLocks noGrp="1"/>
          </p:cNvSpPr>
          <p:nvPr>
            <p:ph type="title"/>
          </p:nvPr>
        </p:nvSpPr>
        <p:spPr>
          <a:xfrm>
            <a:off x="1748344" y="1574658"/>
            <a:ext cx="9269834" cy="1598809"/>
          </a:xfrm>
        </p:spPr>
        <p:txBody>
          <a:bodyPr>
            <a:noAutofit/>
          </a:bodyPr>
          <a:lstStyle/>
          <a:p>
            <a:pPr algn="ctr"/>
            <a:br>
              <a:rPr lang="en-US" sz="7200" b="1" dirty="0"/>
            </a:br>
            <a:r>
              <a:rPr lang="en-US" sz="7200" b="1" dirty="0"/>
              <a:t>Surgical Coordinator Guide</a:t>
            </a:r>
          </a:p>
        </p:txBody>
      </p:sp>
      <p:sp>
        <p:nvSpPr>
          <p:cNvPr id="10" name="Date Placeholder 9">
            <a:extLst>
              <a:ext uri="{FF2B5EF4-FFF2-40B4-BE49-F238E27FC236}">
                <a16:creationId xmlns:a16="http://schemas.microsoft.com/office/drawing/2014/main" id="{079D1268-171E-4B95-9704-E1C6B2160393}"/>
              </a:ext>
            </a:extLst>
          </p:cNvPr>
          <p:cNvSpPr>
            <a:spLocks noGrp="1"/>
          </p:cNvSpPr>
          <p:nvPr>
            <p:ph type="dt" sz="half" idx="10"/>
          </p:nvPr>
        </p:nvSpPr>
        <p:spPr>
          <a:xfrm>
            <a:off x="628475" y="6377931"/>
            <a:ext cx="2743200" cy="365125"/>
          </a:xfrm>
        </p:spPr>
        <p:txBody>
          <a:bodyPr/>
          <a:lstStyle/>
          <a:p>
            <a:fld id="{BA7B8301-075B-4B24-A29B-4B98DF28B69E}" type="datetime1">
              <a:rPr lang="en-US" smtClean="0"/>
              <a:t>6/5/2024</a:t>
            </a:fld>
            <a:endParaRPr lang="en-US" dirty="0"/>
          </a:p>
        </p:txBody>
      </p:sp>
      <p:sp>
        <p:nvSpPr>
          <p:cNvPr id="7" name="TextBox 6">
            <a:extLst>
              <a:ext uri="{FF2B5EF4-FFF2-40B4-BE49-F238E27FC236}">
                <a16:creationId xmlns:a16="http://schemas.microsoft.com/office/drawing/2014/main" id="{7B3FD385-6782-435B-9DF4-AB4C60704CE3}"/>
              </a:ext>
            </a:extLst>
          </p:cNvPr>
          <p:cNvSpPr txBox="1"/>
          <p:nvPr/>
        </p:nvSpPr>
        <p:spPr>
          <a:xfrm>
            <a:off x="1457878" y="3713870"/>
            <a:ext cx="10108734" cy="2123658"/>
          </a:xfrm>
          <a:prstGeom prst="rect">
            <a:avLst/>
          </a:prstGeom>
          <a:noFill/>
        </p:spPr>
        <p:txBody>
          <a:bodyPr wrap="square" lIns="91440" tIns="45720" rIns="91440" bIns="45720" rtlCol="0" anchor="t">
            <a:spAutoFit/>
          </a:bodyPr>
          <a:lstStyle/>
          <a:p>
            <a:pPr algn="ctr"/>
            <a:r>
              <a:rPr lang="en-US" sz="6600" dirty="0"/>
              <a:t>Enhanced Recovery After Surgery (ERAS®)</a:t>
            </a:r>
          </a:p>
        </p:txBody>
      </p:sp>
      <p:pic>
        <p:nvPicPr>
          <p:cNvPr id="2" name="Recorded Sound">
            <a:hlinkClick r:id="" action="ppaction://media"/>
            <a:extLst>
              <a:ext uri="{FF2B5EF4-FFF2-40B4-BE49-F238E27FC236}">
                <a16:creationId xmlns:a16="http://schemas.microsoft.com/office/drawing/2014/main" id="{7A86F01B-0FC0-93AD-F096-A366D36BE134}"/>
              </a:ext>
            </a:extLst>
          </p:cNvPr>
          <p:cNvPicPr>
            <a:picLocks noChangeAspect="1"/>
          </p:cNvPicPr>
          <p:nvPr>
            <a:audioFile r:link="rId1"/>
            <p:extLst>
              <p:ext uri="{DAA4B4D4-6D71-4841-9C94-3DE7FCFB9230}">
                <p14:media xmlns:p14="http://schemas.microsoft.com/office/powerpoint/2010/main" r:embed="rId2">
                  <p14:trim st="308"/>
                </p14:media>
              </p:ext>
            </p:extLst>
          </p:nvPr>
        </p:nvPicPr>
        <p:blipFill>
          <a:blip r:embed="rId5"/>
          <a:stretch>
            <a:fillRect/>
          </a:stretch>
        </p:blipFill>
        <p:spPr>
          <a:xfrm>
            <a:off x="498384" y="4690343"/>
            <a:ext cx="1766867" cy="1766867"/>
          </a:xfrm>
          <a:prstGeom prst="rect">
            <a:avLst/>
          </a:prstGeom>
        </p:spPr>
      </p:pic>
      <p:pic>
        <p:nvPicPr>
          <p:cNvPr id="5" name="Graphic 17">
            <a:extLst>
              <a:ext uri="{FF2B5EF4-FFF2-40B4-BE49-F238E27FC236}">
                <a16:creationId xmlns:a16="http://schemas.microsoft.com/office/drawing/2014/main" id="{A9569477-C899-969E-2635-5BAC79A241E7}"/>
              </a:ext>
            </a:extLst>
          </p:cNvPr>
          <p:cNvPicPr/>
          <p:nvPr/>
        </p:nvPicPr>
        <p:blipFill>
          <a:blip r:embed="rId6">
            <a:extLst>
              <a:ext uri="{96DAC541-7B7A-43D3-8B79-37D633B846F1}">
                <asvg:svgBlip xmlns:asvg="http://schemas.microsoft.com/office/drawing/2016/SVG/main" r:embed="rId7"/>
              </a:ext>
            </a:extLst>
          </a:blip>
          <a:stretch>
            <a:fillRect/>
          </a:stretch>
        </p:blipFill>
        <p:spPr>
          <a:xfrm>
            <a:off x="5543701" y="195758"/>
            <a:ext cx="6266180" cy="1240925"/>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Tree>
    <p:extLst>
      <p:ext uri="{BB962C8B-B14F-4D97-AF65-F5344CB8AC3E}">
        <p14:creationId xmlns:p14="http://schemas.microsoft.com/office/powerpoint/2010/main" val="1967887520"/>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1807067" y="352667"/>
            <a:ext cx="9911200" cy="662800"/>
          </a:xfrm>
          <a:prstGeom prst="rect">
            <a:avLst/>
          </a:prstGeom>
        </p:spPr>
        <p:txBody>
          <a:bodyPr spcFirstLastPara="1" wrap="square" lIns="0" tIns="0" rIns="0" bIns="0" anchor="t" anchorCtr="0">
            <a:noAutofit/>
          </a:bodyPr>
          <a:lstStyle/>
          <a:p>
            <a:pPr marL="1828165"/>
            <a:r>
              <a:rPr lang="en" dirty="0">
                <a:latin typeface="Calibri"/>
                <a:cs typeface="Calibri"/>
              </a:rPr>
              <a:t>Basic Components</a:t>
            </a:r>
            <a:endParaRPr lang="en-US">
              <a:latin typeface="Calibri"/>
              <a:cs typeface="Calibri"/>
            </a:endParaRPr>
          </a:p>
        </p:txBody>
      </p:sp>
      <p:sp>
        <p:nvSpPr>
          <p:cNvPr id="138" name="Google Shape;138;p18"/>
          <p:cNvSpPr/>
          <p:nvPr/>
        </p:nvSpPr>
        <p:spPr>
          <a:xfrm>
            <a:off x="301590" y="1183303"/>
            <a:ext cx="2743200" cy="1458800"/>
          </a:xfrm>
          <a:prstGeom prst="roundRect">
            <a:avLst>
              <a:gd name="adj" fmla="val 16667"/>
            </a:avLst>
          </a:prstGeom>
          <a:solidFill>
            <a:schemeClr val="accent5"/>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39" name="Google Shape;139;p18"/>
          <p:cNvSpPr txBox="1"/>
          <p:nvPr/>
        </p:nvSpPr>
        <p:spPr>
          <a:xfrm>
            <a:off x="715190" y="1432542"/>
            <a:ext cx="19160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Pre-op</a:t>
            </a:r>
            <a:endParaRPr sz="4000" b="1" dirty="0">
              <a:latin typeface="Titillium Web"/>
              <a:ea typeface="Titillium Web"/>
              <a:cs typeface="Titillium Web"/>
              <a:sym typeface="Titillium Web"/>
            </a:endParaRPr>
          </a:p>
        </p:txBody>
      </p:sp>
      <p:sp>
        <p:nvSpPr>
          <p:cNvPr id="146" name="Google Shape;146;p18"/>
          <p:cNvSpPr txBox="1"/>
          <p:nvPr/>
        </p:nvSpPr>
        <p:spPr>
          <a:xfrm>
            <a:off x="3080575" y="1145330"/>
            <a:ext cx="8399994" cy="5232161"/>
          </a:xfrm>
          <a:prstGeom prst="rect">
            <a:avLst/>
          </a:prstGeom>
          <a:noFill/>
          <a:ln>
            <a:noFill/>
          </a:ln>
        </p:spPr>
        <p:txBody>
          <a:bodyPr spcFirstLastPara="1" wrap="square" lIns="121900" tIns="121900" rIns="121900" bIns="121900" anchor="t" anchorCtr="0">
            <a:spAutoFit/>
          </a:bodyPr>
          <a:lstStyle/>
          <a:p>
            <a:pPr marL="608965" indent="-422910">
              <a:buSzPts val="1400"/>
              <a:buFont typeface="Titillium Web Light"/>
              <a:buChar char="●"/>
            </a:pPr>
            <a:r>
              <a:rPr lang="en" sz="3600" b="1" dirty="0">
                <a:solidFill>
                  <a:srgbClr val="FF0000"/>
                </a:solidFill>
                <a:latin typeface="Calibri"/>
                <a:ea typeface="Titillium Web Light"/>
                <a:cs typeface="Titillium Web Light"/>
                <a:sym typeface="Titillium Web Light"/>
              </a:rPr>
              <a:t>Patient education and counseling</a:t>
            </a:r>
            <a:endParaRPr lang="en-US" sz="3600" b="1">
              <a:solidFill>
                <a:srgbClr val="FF0000"/>
              </a:solidFill>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Optimization of comorbidities (ex) OSA – CPAP use, smoking cessation)</a:t>
            </a:r>
            <a:endParaRPr sz="360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Increased activity, “Pre-Hab”</a:t>
            </a:r>
            <a:endParaRPr lang="en" sz="3600" dirty="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rPr>
              <a:t>Breathing exercises </a:t>
            </a:r>
          </a:p>
          <a:p>
            <a:pPr marL="608965" indent="-422910">
              <a:buSzPts val="1400"/>
              <a:buFont typeface="Titillium Web Light"/>
              <a:buChar char="●"/>
            </a:pPr>
            <a:r>
              <a:rPr lang="en" sz="3600" dirty="0">
                <a:latin typeface="Calibri"/>
                <a:ea typeface="Titillium Web Light"/>
                <a:cs typeface="Titillium Web Light"/>
                <a:sym typeface="Titillium Web Light"/>
              </a:rPr>
              <a:t>Nutritional support</a:t>
            </a:r>
            <a:endParaRPr sz="360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Preoperative medication: pain, nausea/vomiting prevention</a:t>
            </a:r>
            <a:endParaRPr lang="en" sz="3600" dirty="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rPr>
              <a:t>Infection prevention: Chlorohexidine </a:t>
            </a:r>
          </a:p>
        </p:txBody>
      </p:sp>
      <p:pic>
        <p:nvPicPr>
          <p:cNvPr id="3" name="Picture 2" descr="A green and white logo&#10;&#10;Description automatically generated">
            <a:extLst>
              <a:ext uri="{FF2B5EF4-FFF2-40B4-BE49-F238E27FC236}">
                <a16:creationId xmlns:a16="http://schemas.microsoft.com/office/drawing/2014/main" id="{72C887A5-24D9-6744-D938-2FCF52A78709}"/>
              </a:ext>
            </a:extLst>
          </p:cNvPr>
          <p:cNvPicPr/>
          <p:nvPr/>
        </p:nvPicPr>
        <p:blipFill>
          <a:blip r:embed="rId5"/>
          <a:stretch>
            <a:fillRect/>
          </a:stretch>
        </p:blipFill>
        <p:spPr>
          <a:xfrm>
            <a:off x="136238" y="216996"/>
            <a:ext cx="1487289" cy="510792"/>
          </a:xfrm>
          <a:prstGeom prst="rect">
            <a:avLst/>
          </a:prstGeom>
        </p:spPr>
      </p:pic>
      <p:pic>
        <p:nvPicPr>
          <p:cNvPr id="2" name="Recorded Sound">
            <a:hlinkClick r:id="" action="ppaction://media"/>
            <a:extLst>
              <a:ext uri="{FF2B5EF4-FFF2-40B4-BE49-F238E27FC236}">
                <a16:creationId xmlns:a16="http://schemas.microsoft.com/office/drawing/2014/main" id="{03E1B7DA-7888-2BB9-DEFE-165C6105CE42}"/>
              </a:ext>
            </a:extLst>
          </p:cNvPr>
          <p:cNvPicPr>
            <a:picLocks noChangeAspect="1"/>
          </p:cNvPicPr>
          <p:nvPr>
            <a:audioFile r:link="rId1"/>
            <p:extLst>
              <p:ext uri="{DAA4B4D4-6D71-4841-9C94-3DE7FCFB9230}">
                <p14:media xmlns:p14="http://schemas.microsoft.com/office/powerpoint/2010/main" r:embed="rId2">
                  <p14:trim st="6630"/>
                </p14:media>
              </p:ext>
            </p:extLst>
          </p:nvPr>
        </p:nvPicPr>
        <p:blipFill>
          <a:blip r:embed="rId6"/>
          <a:stretch>
            <a:fillRect/>
          </a:stretch>
        </p:blipFill>
        <p:spPr>
          <a:xfrm>
            <a:off x="497660" y="4677274"/>
            <a:ext cx="1784059" cy="1784059"/>
          </a:xfrm>
          <a:prstGeom prst="rect">
            <a:avLst/>
          </a:prstGeom>
        </p:spPr>
      </p:pic>
    </p:spTree>
    <p:extLst>
      <p:ext uri="{BB962C8B-B14F-4D97-AF65-F5344CB8AC3E}">
        <p14:creationId xmlns:p14="http://schemas.microsoft.com/office/powerpoint/2010/main" val="3138515036"/>
      </p:ext>
    </p:extLst>
  </p:cSld>
  <p:clrMapOvr>
    <a:masterClrMapping/>
  </p:clrMapOvr>
  <mc:AlternateContent xmlns:mc="http://schemas.openxmlformats.org/markup-compatibility/2006" xmlns:p14="http://schemas.microsoft.com/office/powerpoint/2010/main">
    <mc:Choice Requires="p14">
      <p:transition spd="slow" p14:dur="2000" advTm="198679"/>
    </mc:Choice>
    <mc:Fallback xmlns="">
      <p:transition spd="slow" advTm="19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1807067" y="352667"/>
            <a:ext cx="9911200" cy="662800"/>
          </a:xfrm>
          <a:prstGeom prst="rect">
            <a:avLst/>
          </a:prstGeom>
        </p:spPr>
        <p:txBody>
          <a:bodyPr spcFirstLastPara="1" wrap="square" lIns="0" tIns="0" rIns="0" bIns="0" anchor="t" anchorCtr="0">
            <a:noAutofit/>
          </a:bodyPr>
          <a:lstStyle/>
          <a:p>
            <a:pPr marL="1828165"/>
            <a:r>
              <a:rPr lang="en" dirty="0">
                <a:latin typeface="Calibri"/>
                <a:cs typeface="Calibri"/>
              </a:rPr>
              <a:t>Basic Components</a:t>
            </a:r>
            <a:endParaRPr lang="en-US">
              <a:latin typeface="Calibri"/>
              <a:cs typeface="Calibri"/>
            </a:endParaRPr>
          </a:p>
        </p:txBody>
      </p:sp>
      <p:sp>
        <p:nvSpPr>
          <p:cNvPr id="140" name="Google Shape;140;p18"/>
          <p:cNvSpPr/>
          <p:nvPr/>
        </p:nvSpPr>
        <p:spPr>
          <a:xfrm>
            <a:off x="1048267" y="2542343"/>
            <a:ext cx="2743200" cy="1458800"/>
          </a:xfrm>
          <a:prstGeom prst="roundRect">
            <a:avLst>
              <a:gd name="adj" fmla="val 16667"/>
            </a:avLst>
          </a:prstGeom>
          <a:solidFill>
            <a:schemeClr val="accent6"/>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41" name="Google Shape;141;p18"/>
          <p:cNvSpPr txBox="1"/>
          <p:nvPr/>
        </p:nvSpPr>
        <p:spPr>
          <a:xfrm>
            <a:off x="1386202" y="2842321"/>
            <a:ext cx="22716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Intra-op</a:t>
            </a:r>
            <a:endParaRPr sz="4000" b="1" dirty="0">
              <a:latin typeface="Titillium Web"/>
              <a:ea typeface="Titillium Web"/>
              <a:cs typeface="Titillium Web"/>
              <a:sym typeface="Titillium Web"/>
            </a:endParaRPr>
          </a:p>
        </p:txBody>
      </p:sp>
      <p:sp>
        <p:nvSpPr>
          <p:cNvPr id="147" name="Google Shape;147;p18"/>
          <p:cNvSpPr txBox="1"/>
          <p:nvPr/>
        </p:nvSpPr>
        <p:spPr>
          <a:xfrm>
            <a:off x="4668177" y="1711548"/>
            <a:ext cx="6531600" cy="4678163"/>
          </a:xfrm>
          <a:prstGeom prst="rect">
            <a:avLst/>
          </a:prstGeom>
          <a:noFill/>
          <a:ln>
            <a:noFill/>
          </a:ln>
        </p:spPr>
        <p:txBody>
          <a:bodyPr spcFirstLastPara="1" wrap="square" lIns="121900" tIns="121900" rIns="121900" bIns="121900" anchor="t" anchorCtr="0">
            <a:spAutoFit/>
          </a:bodyPr>
          <a:lstStyle/>
          <a:p>
            <a:pPr marL="608965" indent="-422910">
              <a:buSzPts val="1400"/>
              <a:buFont typeface="Titillium Web Light"/>
              <a:buChar char="●"/>
            </a:pPr>
            <a:r>
              <a:rPr lang="en" sz="3600" dirty="0">
                <a:latin typeface="Calibri"/>
                <a:ea typeface="Titillium Web Light"/>
                <a:cs typeface="Titillium Web Light"/>
                <a:sym typeface="Titillium Web Light"/>
              </a:rPr>
              <a:t>Minimally invasive route of surgery when possible</a:t>
            </a:r>
            <a:endParaRPr lang="en-US" sz="360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Maintenance of euvolemia</a:t>
            </a:r>
            <a:endParaRPr sz="360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Hypothermia prevention</a:t>
            </a:r>
            <a:endParaRPr sz="3600">
              <a:latin typeface="Calibri"/>
              <a:ea typeface="Titillium Web Light"/>
              <a:cs typeface="Titillium Web Light"/>
            </a:endParaRPr>
          </a:p>
          <a:p>
            <a:pPr marL="608965" indent="-422910">
              <a:buSzPts val="1400"/>
              <a:buFont typeface="Titillium Web Light"/>
              <a:buChar char="●"/>
            </a:pPr>
            <a:r>
              <a:rPr lang="en" sz="3600" dirty="0">
                <a:latin typeface="Calibri"/>
                <a:ea typeface="Titillium Web Light"/>
                <a:cs typeface="Titillium Web Light"/>
              </a:rPr>
              <a:t>Normoglycemia </a:t>
            </a:r>
            <a:endParaRPr lang="en" sz="3600" dirty="0">
              <a:latin typeface="Calibri"/>
              <a:ea typeface="Titillium Web Light"/>
              <a:cs typeface="Titillium Web Light"/>
              <a:sym typeface="Titillium Web Light"/>
            </a:endParaRPr>
          </a:p>
          <a:p>
            <a:pPr marL="608965" indent="-422910">
              <a:buSzPts val="1400"/>
              <a:buFont typeface="Titillium Web Light"/>
              <a:buChar char="●"/>
            </a:pPr>
            <a:r>
              <a:rPr lang="en" sz="3600" dirty="0">
                <a:latin typeface="Calibri"/>
                <a:ea typeface="Titillium Web Light"/>
                <a:cs typeface="Titillium Web Light"/>
                <a:sym typeface="Titillium Web Light"/>
              </a:rPr>
              <a:t>Multimodal narcotic sparing  analgesia/anesthesia</a:t>
            </a:r>
          </a:p>
          <a:p>
            <a:pPr marL="608965" indent="-422910">
              <a:buSzPts val="1400"/>
              <a:buFont typeface="Titillium Web Light"/>
              <a:buChar char="●"/>
            </a:pPr>
            <a:r>
              <a:rPr lang="en" sz="3600" dirty="0">
                <a:latin typeface="Calibri"/>
                <a:ea typeface="Titillium Web Light"/>
                <a:cs typeface="Titillium Web Light"/>
              </a:rPr>
              <a:t>Minimize catheters/drains </a:t>
            </a:r>
          </a:p>
        </p:txBody>
      </p:sp>
      <p:pic>
        <p:nvPicPr>
          <p:cNvPr id="3" name="Picture 2" descr="A green and white logo&#10;&#10;Description automatically generated">
            <a:extLst>
              <a:ext uri="{FF2B5EF4-FFF2-40B4-BE49-F238E27FC236}">
                <a16:creationId xmlns:a16="http://schemas.microsoft.com/office/drawing/2014/main" id="{72C887A5-24D9-6744-D938-2FCF52A78709}"/>
              </a:ext>
            </a:extLst>
          </p:cNvPr>
          <p:cNvPicPr/>
          <p:nvPr/>
        </p:nvPicPr>
        <p:blipFill>
          <a:blip r:embed="rId5"/>
          <a:stretch>
            <a:fillRect/>
          </a:stretch>
        </p:blipFill>
        <p:spPr>
          <a:xfrm>
            <a:off x="136238" y="216996"/>
            <a:ext cx="1487289" cy="510792"/>
          </a:xfrm>
          <a:prstGeom prst="rect">
            <a:avLst/>
          </a:prstGeom>
        </p:spPr>
      </p:pic>
      <p:pic>
        <p:nvPicPr>
          <p:cNvPr id="4" name="Recorded Sound">
            <a:hlinkClick r:id="" action="ppaction://media"/>
            <a:extLst>
              <a:ext uri="{FF2B5EF4-FFF2-40B4-BE49-F238E27FC236}">
                <a16:creationId xmlns:a16="http://schemas.microsoft.com/office/drawing/2014/main" id="{67E9C5A1-FDEE-FC4A-178B-1603446E64C1}"/>
              </a:ext>
            </a:extLst>
          </p:cNvPr>
          <p:cNvPicPr>
            <a:picLocks noChangeAspect="1"/>
          </p:cNvPicPr>
          <p:nvPr>
            <a:audioFile r:link="rId1"/>
            <p:extLst>
              <p:ext uri="{DAA4B4D4-6D71-4841-9C94-3DE7FCFB9230}">
                <p14:media xmlns:p14="http://schemas.microsoft.com/office/powerpoint/2010/main" r:embed="rId2">
                  <p14:trim st="123465" end="31151.229"/>
                </p14:media>
              </p:ext>
            </p:extLst>
          </p:nvPr>
        </p:nvPicPr>
        <p:blipFill>
          <a:blip r:embed="rId6"/>
          <a:stretch>
            <a:fillRect/>
          </a:stretch>
        </p:blipFill>
        <p:spPr>
          <a:xfrm>
            <a:off x="497660" y="4677274"/>
            <a:ext cx="1784059" cy="1784059"/>
          </a:xfrm>
          <a:prstGeom prst="rect">
            <a:avLst/>
          </a:prstGeom>
        </p:spPr>
      </p:pic>
    </p:spTree>
    <p:extLst>
      <p:ext uri="{BB962C8B-B14F-4D97-AF65-F5344CB8AC3E}">
        <p14:creationId xmlns:p14="http://schemas.microsoft.com/office/powerpoint/2010/main" val="284827527"/>
      </p:ext>
    </p:extLst>
  </p:cSld>
  <p:clrMapOvr>
    <a:masterClrMapping/>
  </p:clrMapOvr>
  <mc:AlternateContent xmlns:mc="http://schemas.openxmlformats.org/markup-compatibility/2006" xmlns:p14="http://schemas.microsoft.com/office/powerpoint/2010/main">
    <mc:Choice Requires="p14">
      <p:transition spd="slow" p14:dur="2000" advTm="198679"/>
    </mc:Choice>
    <mc:Fallback xmlns="">
      <p:transition spd="slow" advTm="19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1807067" y="352667"/>
            <a:ext cx="9911200" cy="662800"/>
          </a:xfrm>
          <a:prstGeom prst="rect">
            <a:avLst/>
          </a:prstGeom>
        </p:spPr>
        <p:txBody>
          <a:bodyPr spcFirstLastPara="1" wrap="square" lIns="0" tIns="0" rIns="0" bIns="0" anchor="t" anchorCtr="0">
            <a:noAutofit/>
          </a:bodyPr>
          <a:lstStyle/>
          <a:p>
            <a:pPr marL="1828165"/>
            <a:r>
              <a:rPr lang="en" dirty="0">
                <a:latin typeface="Calibri"/>
                <a:cs typeface="Calibri"/>
              </a:rPr>
              <a:t>Basic Components</a:t>
            </a:r>
            <a:endParaRPr lang="en-US">
              <a:latin typeface="Calibri"/>
              <a:cs typeface="Calibri"/>
            </a:endParaRPr>
          </a:p>
        </p:txBody>
      </p:sp>
      <p:sp>
        <p:nvSpPr>
          <p:cNvPr id="142" name="Google Shape;142;p18"/>
          <p:cNvSpPr/>
          <p:nvPr/>
        </p:nvSpPr>
        <p:spPr>
          <a:xfrm>
            <a:off x="2281866" y="3946523"/>
            <a:ext cx="2743200" cy="1458800"/>
          </a:xfrm>
          <a:prstGeom prst="roundRect">
            <a:avLst>
              <a:gd name="adj" fmla="val 16667"/>
            </a:avLst>
          </a:prstGeom>
          <a:solidFill>
            <a:srgbClr val="A547E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43" name="Google Shape;143;p18"/>
          <p:cNvSpPr txBox="1"/>
          <p:nvPr/>
        </p:nvSpPr>
        <p:spPr>
          <a:xfrm>
            <a:off x="2607841" y="4244939"/>
            <a:ext cx="20900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Post-op</a:t>
            </a:r>
            <a:endParaRPr sz="4000" b="1" dirty="0">
              <a:latin typeface="Titillium Web"/>
              <a:ea typeface="Titillium Web"/>
              <a:cs typeface="Titillium Web"/>
              <a:sym typeface="Titillium Web"/>
            </a:endParaRPr>
          </a:p>
        </p:txBody>
      </p:sp>
      <p:sp>
        <p:nvSpPr>
          <p:cNvPr id="148" name="Google Shape;148;p18"/>
          <p:cNvSpPr txBox="1"/>
          <p:nvPr/>
        </p:nvSpPr>
        <p:spPr>
          <a:xfrm>
            <a:off x="5187867" y="1154108"/>
            <a:ext cx="6846743" cy="5576646"/>
          </a:xfrm>
          <a:prstGeom prst="rect">
            <a:avLst/>
          </a:prstGeom>
          <a:noFill/>
          <a:ln>
            <a:noFill/>
          </a:ln>
        </p:spPr>
        <p:txBody>
          <a:bodyPr spcFirstLastPara="1" wrap="square" lIns="121900" tIns="121900" rIns="121900" bIns="121900" anchor="t" anchorCtr="0">
            <a:spAutoFit/>
          </a:bodyPr>
          <a:lstStyle/>
          <a:p>
            <a:pPr marL="608965" indent="-422910">
              <a:buSzPts val="1400"/>
              <a:buFont typeface="Titillium Web Light"/>
              <a:buChar char="●"/>
            </a:pPr>
            <a:r>
              <a:rPr lang="en" sz="4000" dirty="0">
                <a:latin typeface="Calibri"/>
                <a:ea typeface="Titillium Web Light"/>
                <a:cs typeface="Titillium Web Light"/>
                <a:sym typeface="Titillium Web Light"/>
              </a:rPr>
              <a:t>Multimodal Pain control</a:t>
            </a:r>
            <a:endParaRPr lang="en-US" sz="4000">
              <a:latin typeface="Calibri"/>
              <a:ea typeface="Titillium Web Light"/>
              <a:cs typeface="Titillium Web Light"/>
            </a:endParaRPr>
          </a:p>
          <a:p>
            <a:pPr marL="608965" indent="-422910">
              <a:buSzPts val="1400"/>
              <a:buFont typeface="Titillium Web Light"/>
              <a:buChar char="●"/>
            </a:pPr>
            <a:r>
              <a:rPr lang="en" sz="4000" dirty="0">
                <a:latin typeface="Calibri"/>
                <a:ea typeface="Titillium Web Light"/>
                <a:cs typeface="Titillium Web Light"/>
              </a:rPr>
              <a:t>Anti-emetics </a:t>
            </a:r>
            <a:endParaRPr lang="en" sz="4000" dirty="0">
              <a:latin typeface="Calibri"/>
              <a:ea typeface="Titillium Web Light"/>
              <a:cs typeface="Titillium Web Light"/>
              <a:sym typeface="Titillium Web Light"/>
            </a:endParaRPr>
          </a:p>
          <a:p>
            <a:pPr marL="608965" indent="-422910">
              <a:buSzPts val="1400"/>
              <a:buFont typeface="Titillium Web Light"/>
              <a:buChar char="●"/>
            </a:pPr>
            <a:r>
              <a:rPr lang="en" sz="4000" dirty="0">
                <a:latin typeface="Calibri"/>
                <a:ea typeface="Titillium Web Light"/>
                <a:cs typeface="Titillium Web Light"/>
                <a:sym typeface="Titillium Web Light"/>
              </a:rPr>
              <a:t>Increased activity</a:t>
            </a:r>
            <a:endParaRPr sz="4000">
              <a:latin typeface="Calibri"/>
              <a:ea typeface="Titillium Web Light"/>
              <a:cs typeface="Titillium Web Light"/>
            </a:endParaRPr>
          </a:p>
          <a:p>
            <a:pPr marL="608965" indent="-422910">
              <a:buSzPts val="1400"/>
              <a:buFont typeface="Titillium Web Light"/>
              <a:buChar char="●"/>
            </a:pPr>
            <a:r>
              <a:rPr lang="en" sz="4000" dirty="0">
                <a:latin typeface="Calibri"/>
                <a:ea typeface="Titillium Web Light"/>
                <a:cs typeface="Titillium Web Light"/>
                <a:sym typeface="Titillium Web Light"/>
              </a:rPr>
              <a:t>Early feeding</a:t>
            </a:r>
            <a:endParaRPr sz="4000">
              <a:latin typeface="Calibri"/>
              <a:ea typeface="Titillium Web Light"/>
              <a:cs typeface="Titillium Web Light"/>
            </a:endParaRPr>
          </a:p>
          <a:p>
            <a:pPr marL="608965" indent="-422910">
              <a:buSzPts val="1400"/>
              <a:buFont typeface="Titillium Web Light"/>
              <a:buChar char="●"/>
            </a:pPr>
            <a:r>
              <a:rPr lang="en" sz="4000" dirty="0">
                <a:latin typeface="Calibri"/>
                <a:ea typeface="Titillium Web Light"/>
                <a:cs typeface="Titillium Web Light"/>
                <a:sym typeface="Titillium Web Light"/>
              </a:rPr>
              <a:t>Proactive Bowel regimen</a:t>
            </a:r>
            <a:endParaRPr lang="en" sz="4000" dirty="0">
              <a:latin typeface="Calibri"/>
              <a:ea typeface="Titillium Web Light"/>
              <a:cs typeface="Titillium Web Light"/>
            </a:endParaRPr>
          </a:p>
          <a:p>
            <a:pPr marL="608965" indent="-422910">
              <a:buSzPts val="1400"/>
              <a:buFont typeface="Titillium Web Light"/>
              <a:buChar char="●"/>
            </a:pPr>
            <a:r>
              <a:rPr lang="en" sz="4000" dirty="0">
                <a:latin typeface="Calibri"/>
                <a:ea typeface="Titillium Web Light"/>
                <a:cs typeface="Titillium Web Light"/>
              </a:rPr>
              <a:t>Gum chewing</a:t>
            </a:r>
          </a:p>
          <a:p>
            <a:pPr marL="608965" indent="-422910">
              <a:buSzPts val="1400"/>
              <a:buFont typeface="Titillium Web Light"/>
              <a:buChar char="●"/>
            </a:pPr>
            <a:r>
              <a:rPr lang="en" sz="3600" b="1" dirty="0">
                <a:solidFill>
                  <a:srgbClr val="FF0000"/>
                </a:solidFill>
                <a:ea typeface="+mn-lt"/>
                <a:cs typeface="+mn-lt"/>
              </a:rPr>
              <a:t>Patient education and counseling: setting expectations</a:t>
            </a:r>
            <a:endParaRPr lang="en" sz="4000" dirty="0">
              <a:ea typeface="+mn-lt"/>
              <a:cs typeface="+mn-lt"/>
            </a:endParaRPr>
          </a:p>
        </p:txBody>
      </p:sp>
      <p:pic>
        <p:nvPicPr>
          <p:cNvPr id="3" name="Picture 2" descr="A green and white logo&#10;&#10;Description automatically generated">
            <a:extLst>
              <a:ext uri="{FF2B5EF4-FFF2-40B4-BE49-F238E27FC236}">
                <a16:creationId xmlns:a16="http://schemas.microsoft.com/office/drawing/2014/main" id="{72C887A5-24D9-6744-D938-2FCF52A78709}"/>
              </a:ext>
            </a:extLst>
          </p:cNvPr>
          <p:cNvPicPr/>
          <p:nvPr/>
        </p:nvPicPr>
        <p:blipFill>
          <a:blip r:embed="rId5"/>
          <a:stretch>
            <a:fillRect/>
          </a:stretch>
        </p:blipFill>
        <p:spPr>
          <a:xfrm>
            <a:off x="136238" y="216996"/>
            <a:ext cx="1487289" cy="510792"/>
          </a:xfrm>
          <a:prstGeom prst="rect">
            <a:avLst/>
          </a:prstGeom>
        </p:spPr>
      </p:pic>
      <p:pic>
        <p:nvPicPr>
          <p:cNvPr id="4" name="Recorded Sound">
            <a:hlinkClick r:id="" action="ppaction://media"/>
            <a:extLst>
              <a:ext uri="{FF2B5EF4-FFF2-40B4-BE49-F238E27FC236}">
                <a16:creationId xmlns:a16="http://schemas.microsoft.com/office/drawing/2014/main" id="{D0E2B114-2A63-5BC8-72A5-6342034B8688}"/>
              </a:ext>
            </a:extLst>
          </p:cNvPr>
          <p:cNvPicPr>
            <a:picLocks noChangeAspect="1"/>
          </p:cNvPicPr>
          <p:nvPr>
            <a:audioFile r:link="rId1"/>
            <p:extLst>
              <p:ext uri="{DAA4B4D4-6D71-4841-9C94-3DE7FCFB9230}">
                <p14:media xmlns:p14="http://schemas.microsoft.com/office/powerpoint/2010/main" r:embed="rId2">
                  <p14:trim st="167943"/>
                </p14:media>
              </p:ext>
            </p:extLst>
          </p:nvPr>
        </p:nvPicPr>
        <p:blipFill>
          <a:blip r:embed="rId6"/>
          <a:stretch>
            <a:fillRect/>
          </a:stretch>
        </p:blipFill>
        <p:spPr>
          <a:xfrm>
            <a:off x="2494240" y="1588965"/>
            <a:ext cx="1784059" cy="1784059"/>
          </a:xfrm>
          <a:prstGeom prst="rect">
            <a:avLst/>
          </a:prstGeom>
        </p:spPr>
      </p:pic>
    </p:spTree>
    <p:extLst>
      <p:ext uri="{BB962C8B-B14F-4D97-AF65-F5344CB8AC3E}">
        <p14:creationId xmlns:p14="http://schemas.microsoft.com/office/powerpoint/2010/main" val="3354072195"/>
      </p:ext>
    </p:extLst>
  </p:cSld>
  <p:clrMapOvr>
    <a:masterClrMapping/>
  </p:clrMapOvr>
  <mc:AlternateContent xmlns:mc="http://schemas.openxmlformats.org/markup-compatibility/2006" xmlns:p14="http://schemas.microsoft.com/office/powerpoint/2010/main">
    <mc:Choice Requires="p14">
      <p:transition spd="slow" p14:dur="2000" advTm="198679"/>
    </mc:Choice>
    <mc:Fallback xmlns="">
      <p:transition spd="slow" advTm="19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0817-655C-4EB0-A1D2-2FB8F1059923}"/>
              </a:ext>
            </a:extLst>
          </p:cNvPr>
          <p:cNvSpPr>
            <a:spLocks noGrp="1"/>
          </p:cNvSpPr>
          <p:nvPr>
            <p:ph type="title"/>
          </p:nvPr>
        </p:nvSpPr>
        <p:spPr>
          <a:xfrm>
            <a:off x="804672" y="483816"/>
            <a:ext cx="5841225" cy="1454051"/>
          </a:xfrm>
        </p:spPr>
        <p:txBody>
          <a:bodyPr vert="horz" lIns="91440" tIns="45720" rIns="91440" bIns="45720" rtlCol="0" anchor="ctr">
            <a:normAutofit/>
          </a:bodyPr>
          <a:lstStyle/>
          <a:p>
            <a:r>
              <a:rPr lang="en-US" kern="1200" dirty="0">
                <a:solidFill>
                  <a:srgbClr val="000000"/>
                </a:solidFill>
                <a:latin typeface="Calibri"/>
                <a:cs typeface="Calibri"/>
              </a:rPr>
              <a:t>ERAS</a:t>
            </a:r>
            <a:r>
              <a:rPr lang="en-US" dirty="0">
                <a:latin typeface="Calibri"/>
                <a:ea typeface="+mj-lt"/>
                <a:cs typeface="+mj-lt"/>
                <a:sym typeface="Symbol" panose="05050102010706020507" pitchFamily="18" charset="2"/>
              </a:rPr>
              <a:t>®</a:t>
            </a:r>
            <a:r>
              <a:rPr lang="en-US" dirty="0">
                <a:solidFill>
                  <a:srgbClr val="000000"/>
                </a:solidFill>
                <a:latin typeface="Calibri"/>
                <a:cs typeface="Calibri Light"/>
              </a:rPr>
              <a:t> </a:t>
            </a:r>
            <a:r>
              <a:rPr lang="en-US" kern="1200" dirty="0">
                <a:solidFill>
                  <a:srgbClr val="000000"/>
                </a:solidFill>
                <a:latin typeface="Calibri"/>
                <a:cs typeface="Calibri"/>
              </a:rPr>
              <a:t>Key Component</a:t>
            </a:r>
            <a:r>
              <a:rPr lang="en-US" kern="1200" dirty="0">
                <a:solidFill>
                  <a:srgbClr val="000000"/>
                </a:solidFill>
                <a:latin typeface="+mj-lt"/>
                <a:ea typeface="+mj-ea"/>
                <a:cs typeface="+mj-cs"/>
              </a:rPr>
              <a:t>s</a:t>
            </a:r>
          </a:p>
        </p:txBody>
      </p:sp>
      <p:pic>
        <p:nvPicPr>
          <p:cNvPr id="7" name="Picture 6">
            <a:extLst>
              <a:ext uri="{FF2B5EF4-FFF2-40B4-BE49-F238E27FC236}">
                <a16:creationId xmlns:a16="http://schemas.microsoft.com/office/drawing/2014/main" id="{8627B260-D4E9-4106-92C7-460EAF2D82B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r="1891" b="-2"/>
          <a:stretch/>
        </p:blipFill>
        <p:spPr>
          <a:xfrm>
            <a:off x="5500010" y="4376352"/>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4" name="TextBox 3">
            <a:extLst>
              <a:ext uri="{FF2B5EF4-FFF2-40B4-BE49-F238E27FC236}">
                <a16:creationId xmlns:a16="http://schemas.microsoft.com/office/drawing/2014/main" id="{0A8AA004-ABC0-4A74-8708-BE5A9555E9E1}"/>
              </a:ext>
            </a:extLst>
          </p:cNvPr>
          <p:cNvSpPr txBox="1"/>
          <p:nvPr/>
        </p:nvSpPr>
        <p:spPr>
          <a:xfrm>
            <a:off x="804672" y="2421682"/>
            <a:ext cx="4977578" cy="3639289"/>
          </a:xfrm>
          <a:prstGeom prst="rect">
            <a:avLst/>
          </a:prstGeom>
        </p:spPr>
        <p:txBody>
          <a:bodyPr vert="horz" lIns="91440" tIns="45720" rIns="91440" bIns="45720" rtlCol="0" anchor="ctr">
            <a:noAutofit/>
          </a:bodyPr>
          <a:lstStyle/>
          <a:p>
            <a:pPr indent="-228600">
              <a:lnSpc>
                <a:spcPct val="90000"/>
              </a:lnSpc>
              <a:buFont typeface="Arial" panose="020B0604020202020204" pitchFamily="34" charset="0"/>
              <a:buChar char="•"/>
            </a:pPr>
            <a:endParaRPr lang="en-US" sz="2000" b="1" dirty="0">
              <a:solidFill>
                <a:srgbClr val="000000"/>
              </a:solidFill>
            </a:endParaRPr>
          </a:p>
          <a:p>
            <a:pPr>
              <a:lnSpc>
                <a:spcPct val="90000"/>
              </a:lnSpc>
            </a:pPr>
            <a:r>
              <a:rPr lang="en-US" sz="2000" b="1" dirty="0">
                <a:solidFill>
                  <a:srgbClr val="000000"/>
                </a:solidFill>
              </a:rPr>
              <a:t>C.H.E.E.R.S</a:t>
            </a:r>
          </a:p>
          <a:p>
            <a:pPr indent="-228600">
              <a:lnSpc>
                <a:spcPct val="90000"/>
              </a:lnSpc>
              <a:buFont typeface="Arial" panose="020B0604020202020204" pitchFamily="34" charset="0"/>
              <a:buChar char="•"/>
            </a:pPr>
            <a:endParaRPr lang="en-US" sz="2000" b="1" dirty="0">
              <a:solidFill>
                <a:srgbClr val="000000"/>
              </a:solidFill>
            </a:endParaRPr>
          </a:p>
          <a:p>
            <a:pPr indent="-228600">
              <a:lnSpc>
                <a:spcPct val="90000"/>
              </a:lnSpc>
              <a:spcAft>
                <a:spcPts val="600"/>
              </a:spcAft>
              <a:buFont typeface="Arial" panose="020B0604020202020204" pitchFamily="34" charset="0"/>
              <a:buChar char="•"/>
            </a:pPr>
            <a:r>
              <a:rPr lang="en-US" sz="2000" b="1" dirty="0">
                <a:solidFill>
                  <a:srgbClr val="000000"/>
                </a:solidFill>
              </a:rPr>
              <a:t>C</a:t>
            </a:r>
            <a:r>
              <a:rPr lang="en-US" sz="2000" dirty="0">
                <a:solidFill>
                  <a:srgbClr val="000000"/>
                </a:solidFill>
              </a:rPr>
              <a:t>arbohydrate loaded (not hungry)</a:t>
            </a:r>
          </a:p>
          <a:p>
            <a:pPr indent="-228600">
              <a:lnSpc>
                <a:spcPct val="90000"/>
              </a:lnSpc>
              <a:spcAft>
                <a:spcPts val="600"/>
              </a:spcAft>
              <a:buFont typeface="Arial" panose="020B0604020202020204" pitchFamily="34" charset="0"/>
              <a:buChar char="•"/>
            </a:pPr>
            <a:r>
              <a:rPr lang="en-US" sz="2000" b="1" dirty="0">
                <a:solidFill>
                  <a:srgbClr val="000000"/>
                </a:solidFill>
              </a:rPr>
              <a:t>H</a:t>
            </a:r>
            <a:r>
              <a:rPr lang="en-US" sz="2000" dirty="0">
                <a:solidFill>
                  <a:srgbClr val="000000"/>
                </a:solidFill>
              </a:rPr>
              <a:t>ydrated (not thirsty)</a:t>
            </a:r>
          </a:p>
          <a:p>
            <a:pPr indent="-228600">
              <a:lnSpc>
                <a:spcPct val="90000"/>
              </a:lnSpc>
              <a:spcAft>
                <a:spcPts val="600"/>
              </a:spcAft>
              <a:buFont typeface="Arial" panose="020B0604020202020204" pitchFamily="34" charset="0"/>
              <a:buChar char="•"/>
            </a:pPr>
            <a:r>
              <a:rPr lang="en-US" sz="2000" b="1" dirty="0">
                <a:solidFill>
                  <a:srgbClr val="000000"/>
                </a:solidFill>
              </a:rPr>
              <a:t>E</a:t>
            </a:r>
            <a:r>
              <a:rPr lang="en-US" sz="2000" dirty="0">
                <a:solidFill>
                  <a:srgbClr val="000000"/>
                </a:solidFill>
              </a:rPr>
              <a:t>uvolemic (right amount of fluid)</a:t>
            </a:r>
          </a:p>
          <a:p>
            <a:pPr indent="-228600">
              <a:lnSpc>
                <a:spcPct val="90000"/>
              </a:lnSpc>
              <a:spcAft>
                <a:spcPts val="600"/>
              </a:spcAft>
              <a:buFont typeface="Arial" panose="020B0604020202020204" pitchFamily="34" charset="0"/>
              <a:buChar char="•"/>
            </a:pPr>
            <a:r>
              <a:rPr lang="en-US" sz="2000" b="1" dirty="0">
                <a:solidFill>
                  <a:srgbClr val="000000"/>
                </a:solidFill>
              </a:rPr>
              <a:t>E</a:t>
            </a:r>
            <a:r>
              <a:rPr lang="en-US" sz="2000" dirty="0">
                <a:solidFill>
                  <a:srgbClr val="000000"/>
                </a:solidFill>
              </a:rPr>
              <a:t>unatraemic (right amount of salt)</a:t>
            </a:r>
          </a:p>
          <a:p>
            <a:pPr indent="-228600">
              <a:lnSpc>
                <a:spcPct val="90000"/>
              </a:lnSpc>
              <a:spcAft>
                <a:spcPts val="600"/>
              </a:spcAft>
              <a:buFont typeface="Arial" panose="020B0604020202020204" pitchFamily="34" charset="0"/>
              <a:buChar char="•"/>
            </a:pPr>
            <a:r>
              <a:rPr lang="en-US" sz="2000" b="1" dirty="0">
                <a:solidFill>
                  <a:srgbClr val="000000"/>
                </a:solidFill>
              </a:rPr>
              <a:t>R</a:t>
            </a:r>
            <a:r>
              <a:rPr lang="en-US" sz="2000" dirty="0">
                <a:solidFill>
                  <a:srgbClr val="000000"/>
                </a:solidFill>
              </a:rPr>
              <a:t>eady to</a:t>
            </a:r>
          </a:p>
          <a:p>
            <a:pPr indent="-228600">
              <a:lnSpc>
                <a:spcPct val="90000"/>
              </a:lnSpc>
              <a:spcAft>
                <a:spcPts val="600"/>
              </a:spcAft>
              <a:buFont typeface="Arial" panose="020B0604020202020204" pitchFamily="34" charset="0"/>
              <a:buChar char="•"/>
            </a:pPr>
            <a:r>
              <a:rPr lang="en-US" sz="2000" b="1" dirty="0">
                <a:solidFill>
                  <a:srgbClr val="000000"/>
                </a:solidFill>
              </a:rPr>
              <a:t>S</a:t>
            </a:r>
            <a:r>
              <a:rPr lang="en-US" sz="2000" dirty="0">
                <a:solidFill>
                  <a:srgbClr val="000000"/>
                </a:solidFill>
              </a:rPr>
              <a:t>tart to </a:t>
            </a:r>
          </a:p>
          <a:p>
            <a:pPr indent="-228600">
              <a:lnSpc>
                <a:spcPct val="90000"/>
              </a:lnSpc>
              <a:buFont typeface="Arial" panose="020B0604020202020204" pitchFamily="34" charset="0"/>
              <a:buChar char="•"/>
            </a:pPr>
            <a:endParaRPr lang="en-US" sz="2000" b="1" dirty="0">
              <a:solidFill>
                <a:srgbClr val="000000"/>
              </a:solidFill>
            </a:endParaRPr>
          </a:p>
          <a:p>
            <a:pPr>
              <a:lnSpc>
                <a:spcPct val="90000"/>
              </a:lnSpc>
            </a:pPr>
            <a:r>
              <a:rPr lang="en-US" sz="2000" b="1" dirty="0">
                <a:solidFill>
                  <a:srgbClr val="000000"/>
                </a:solidFill>
              </a:rPr>
              <a:t>DR.EA.M.S</a:t>
            </a:r>
          </a:p>
          <a:p>
            <a:pPr indent="-228600">
              <a:lnSpc>
                <a:spcPct val="90000"/>
              </a:lnSpc>
              <a:buFont typeface="Arial" panose="020B0604020202020204" pitchFamily="34" charset="0"/>
              <a:buChar char="•"/>
            </a:pPr>
            <a:endParaRPr lang="en-US" sz="2000" b="1" dirty="0">
              <a:solidFill>
                <a:srgbClr val="000000"/>
              </a:solidFill>
            </a:endParaRPr>
          </a:p>
          <a:p>
            <a:pPr indent="-228600">
              <a:lnSpc>
                <a:spcPct val="90000"/>
              </a:lnSpc>
              <a:buFont typeface="Arial" panose="020B0604020202020204" pitchFamily="34" charset="0"/>
              <a:buChar char="•"/>
            </a:pPr>
            <a:r>
              <a:rPr lang="en-US" sz="2000" b="1" dirty="0" err="1">
                <a:solidFill>
                  <a:srgbClr val="000000"/>
                </a:solidFill>
              </a:rPr>
              <a:t>DR</a:t>
            </a:r>
            <a:r>
              <a:rPr lang="en-US" sz="2000" dirty="0" err="1">
                <a:solidFill>
                  <a:srgbClr val="000000"/>
                </a:solidFill>
              </a:rPr>
              <a:t>inking</a:t>
            </a:r>
          </a:p>
          <a:p>
            <a:pPr indent="-228600">
              <a:lnSpc>
                <a:spcPct val="90000"/>
              </a:lnSpc>
              <a:buFont typeface="Arial" panose="020B0604020202020204" pitchFamily="34" charset="0"/>
              <a:buChar char="•"/>
            </a:pPr>
            <a:r>
              <a:rPr lang="en-US" sz="2000" b="1" dirty="0" err="1">
                <a:solidFill>
                  <a:srgbClr val="000000"/>
                </a:solidFill>
              </a:rPr>
              <a:t>EA</a:t>
            </a:r>
            <a:r>
              <a:rPr lang="en-US" sz="2000" dirty="0" err="1">
                <a:solidFill>
                  <a:srgbClr val="000000"/>
                </a:solidFill>
              </a:rPr>
              <a:t>ting</a:t>
            </a:r>
          </a:p>
          <a:p>
            <a:pPr indent="-228600">
              <a:lnSpc>
                <a:spcPct val="90000"/>
              </a:lnSpc>
              <a:buFont typeface="Arial" panose="020B0604020202020204" pitchFamily="34" charset="0"/>
              <a:buChar char="•"/>
            </a:pPr>
            <a:r>
              <a:rPr lang="en-US" sz="2000" b="1" dirty="0">
                <a:solidFill>
                  <a:srgbClr val="000000"/>
                </a:solidFill>
              </a:rPr>
              <a:t>M</a:t>
            </a:r>
            <a:r>
              <a:rPr lang="en-US" sz="2000" dirty="0">
                <a:solidFill>
                  <a:srgbClr val="000000"/>
                </a:solidFill>
              </a:rPr>
              <a:t>obilizing</a:t>
            </a:r>
            <a:endParaRPr lang="en-US" sz="2000" dirty="0">
              <a:solidFill>
                <a:srgbClr val="000000"/>
              </a:solidFill>
              <a:cs typeface="Calibri"/>
            </a:endParaRPr>
          </a:p>
          <a:p>
            <a:pPr indent="-228600">
              <a:lnSpc>
                <a:spcPct val="90000"/>
              </a:lnSpc>
              <a:buFont typeface="Arial" panose="020B0604020202020204" pitchFamily="34" charset="0"/>
              <a:buChar char="•"/>
            </a:pPr>
            <a:r>
              <a:rPr lang="en-US" sz="2000" b="1" dirty="0">
                <a:solidFill>
                  <a:srgbClr val="000000"/>
                </a:solidFill>
              </a:rPr>
              <a:t>S</a:t>
            </a:r>
            <a:r>
              <a:rPr lang="en-US" sz="2000" dirty="0">
                <a:solidFill>
                  <a:srgbClr val="000000"/>
                </a:solidFill>
              </a:rPr>
              <a:t>leeping</a:t>
            </a:r>
            <a:endParaRPr lang="en-US" sz="2000" dirty="0">
              <a:solidFill>
                <a:srgbClr val="000000"/>
              </a:solidFill>
              <a:cs typeface="Calibri"/>
            </a:endParaRPr>
          </a:p>
        </p:txBody>
      </p:sp>
      <p:pic>
        <p:nvPicPr>
          <p:cNvPr id="10" name="Picture 9">
            <a:extLst>
              <a:ext uri="{FF2B5EF4-FFF2-40B4-BE49-F238E27FC236}">
                <a16:creationId xmlns:a16="http://schemas.microsoft.com/office/drawing/2014/main" id="{CE86EF59-B28F-4C5F-AFAD-0E113087B829}"/>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349" r="3" b="1645"/>
          <a:stretch/>
        </p:blipFill>
        <p:spPr>
          <a:xfrm>
            <a:off x="6719704" y="594261"/>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pic>
        <p:nvPicPr>
          <p:cNvPr id="3" name="Picture 2" descr="A picture containing clipart&#10;&#10;Description generated with very high confidence">
            <a:extLst>
              <a:ext uri="{FF2B5EF4-FFF2-40B4-BE49-F238E27FC236}">
                <a16:creationId xmlns:a16="http://schemas.microsoft.com/office/drawing/2014/main" id="{A57C1C7C-088E-4724-A547-58DA53B5FBDE}"/>
              </a:ext>
            </a:extLst>
          </p:cNvPr>
          <p:cNvPicPr/>
          <p:nvPr/>
        </p:nvPicPr>
        <p:blipFill>
          <a:blip r:embed="rId7"/>
          <a:stretch>
            <a:fillRect/>
          </a:stretch>
        </p:blipFill>
        <p:spPr>
          <a:xfrm>
            <a:off x="136238" y="216996"/>
            <a:ext cx="1487289" cy="510792"/>
          </a:xfrm>
          <a:prstGeom prst="rect">
            <a:avLst/>
          </a:prstGeom>
        </p:spPr>
      </p:pic>
      <p:pic>
        <p:nvPicPr>
          <p:cNvPr id="5" name="Recorded Sound">
            <a:hlinkClick r:id="" action="ppaction://media"/>
            <a:extLst>
              <a:ext uri="{FF2B5EF4-FFF2-40B4-BE49-F238E27FC236}">
                <a16:creationId xmlns:a16="http://schemas.microsoft.com/office/drawing/2014/main" id="{D72F6E46-9346-121E-1A4D-89E822D79123}"/>
              </a:ext>
            </a:extLst>
          </p:cNvPr>
          <p:cNvPicPr>
            <a:picLocks noChangeAspect="1"/>
          </p:cNvPicPr>
          <p:nvPr>
            <a:audioFile r:link="rId1"/>
            <p:extLst>
              <p:ext uri="{DAA4B4D4-6D71-4841-9C94-3DE7FCFB9230}">
                <p14:media xmlns:p14="http://schemas.microsoft.com/office/powerpoint/2010/main" r:embed="rId2">
                  <p14:trim st="234"/>
                </p14:media>
              </p:ext>
            </p:extLst>
          </p:nvPr>
        </p:nvPicPr>
        <p:blipFill>
          <a:blip r:embed="rId8"/>
          <a:stretch>
            <a:fillRect/>
          </a:stretch>
        </p:blipFill>
        <p:spPr>
          <a:xfrm>
            <a:off x="3027860" y="4846783"/>
            <a:ext cx="1461738" cy="1461738"/>
          </a:xfrm>
          <a:prstGeom prst="rect">
            <a:avLst/>
          </a:prstGeom>
        </p:spPr>
      </p:pic>
    </p:spTree>
    <p:extLst>
      <p:ext uri="{BB962C8B-B14F-4D97-AF65-F5344CB8AC3E}">
        <p14:creationId xmlns:p14="http://schemas.microsoft.com/office/powerpoint/2010/main" val="2015755325"/>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F71FD7-D5FD-492E-B354-8A581586D149}"/>
              </a:ext>
            </a:extLst>
          </p:cNvPr>
          <p:cNvSpPr>
            <a:spLocks noGrp="1"/>
          </p:cNvSpPr>
          <p:nvPr>
            <p:ph type="title"/>
          </p:nvPr>
        </p:nvSpPr>
        <p:spPr>
          <a:xfrm>
            <a:off x="433167" y="514632"/>
            <a:ext cx="5791554" cy="1062754"/>
          </a:xfrm>
        </p:spPr>
        <p:txBody>
          <a:bodyPr vert="horz" lIns="91440" tIns="45720" rIns="91440" bIns="45720" rtlCol="0" anchor="ctr">
            <a:normAutofit/>
          </a:bodyPr>
          <a:lstStyle/>
          <a:p>
            <a:r>
              <a:rPr lang="en-US" dirty="0">
                <a:solidFill>
                  <a:srgbClr val="000000"/>
                </a:solidFill>
              </a:rPr>
              <a:t> </a:t>
            </a:r>
            <a:r>
              <a:rPr lang="en-US" sz="4000" dirty="0">
                <a:solidFill>
                  <a:srgbClr val="000000"/>
                </a:solidFill>
                <a:latin typeface="Calibri"/>
                <a:cs typeface="Calibri"/>
              </a:rPr>
              <a:t>Key Interventions</a:t>
            </a:r>
            <a:endParaRPr lang="en-US" dirty="0">
              <a:latin typeface="Calibri"/>
              <a:cs typeface="Calibri"/>
            </a:endParaRPr>
          </a:p>
        </p:txBody>
      </p:sp>
      <p:sp>
        <p:nvSpPr>
          <p:cNvPr id="18" name="Oval 17">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result for pre surgery ensure">
            <a:hlinkClick r:id="rId5" tgtFrame="&quot;_blank&quot;"/>
            <a:extLst>
              <a:ext uri="{FF2B5EF4-FFF2-40B4-BE49-F238E27FC236}">
                <a16:creationId xmlns:a16="http://schemas.microsoft.com/office/drawing/2014/main" id="{AAC76B83-CE72-482D-A422-98F94C3F22EA}"/>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046740" y="871183"/>
            <a:ext cx="1138736" cy="1138736"/>
          </a:xfrm>
          <a:prstGeom prst="rect">
            <a:avLst/>
          </a:prstGeom>
          <a:noFill/>
        </p:spPr>
      </p:pic>
      <p:sp>
        <p:nvSpPr>
          <p:cNvPr id="5" name="TextBox 4">
            <a:extLst>
              <a:ext uri="{FF2B5EF4-FFF2-40B4-BE49-F238E27FC236}">
                <a16:creationId xmlns:a16="http://schemas.microsoft.com/office/drawing/2014/main" id="{F148C004-E513-4DB6-964C-7024C488FEDE}"/>
              </a:ext>
            </a:extLst>
          </p:cNvPr>
          <p:cNvSpPr txBox="1"/>
          <p:nvPr/>
        </p:nvSpPr>
        <p:spPr>
          <a:xfrm>
            <a:off x="237850" y="1440831"/>
            <a:ext cx="5667655" cy="5144472"/>
          </a:xfrm>
          <a:prstGeom prst="rect">
            <a:avLst/>
          </a:prstGeom>
        </p:spPr>
        <p:txBody>
          <a:bodyPr vert="horz" lIns="91440" tIns="45720" rIns="91440" bIns="45720" rtlCol="0" anchor="ctr">
            <a:normAutofit lnSpcReduction="10000"/>
          </a:bodyPr>
          <a:lstStyle/>
          <a:p>
            <a:pPr>
              <a:lnSpc>
                <a:spcPct val="90000"/>
              </a:lnSpc>
              <a:spcAft>
                <a:spcPts val="600"/>
              </a:spcAft>
              <a:buClr>
                <a:srgbClr val="346398"/>
              </a:buClr>
            </a:pPr>
            <a:r>
              <a:rPr lang="en-US" sz="2400" b="1" dirty="0">
                <a:solidFill>
                  <a:srgbClr val="000000"/>
                </a:solidFill>
              </a:rPr>
              <a:t>Our ERAS program has 5 main interventions which are important for the patient to do at home before coming to the hospital for their procedure. </a:t>
            </a:r>
            <a:endParaRPr lang="en-US" sz="2400" b="1" dirty="0">
              <a:solidFill>
                <a:srgbClr val="000000"/>
              </a:solidFill>
              <a:cs typeface="Calibri"/>
            </a:endParaRPr>
          </a:p>
          <a:p>
            <a:pPr indent="-228600">
              <a:lnSpc>
                <a:spcPct val="90000"/>
              </a:lnSpc>
              <a:spcAft>
                <a:spcPts val="600"/>
              </a:spcAft>
              <a:buClr>
                <a:srgbClr val="346398"/>
              </a:buClr>
              <a:buFont typeface="Arial" panose="020B0604020202020204" pitchFamily="34" charset="0"/>
              <a:buChar char="•"/>
            </a:pPr>
            <a:endParaRPr lang="en-US" sz="2000" dirty="0">
              <a:solidFill>
                <a:srgbClr val="000000"/>
              </a:solidFill>
              <a:cs typeface="Calibri"/>
            </a:endParaRPr>
          </a:p>
          <a:p>
            <a:pPr>
              <a:lnSpc>
                <a:spcPct val="90000"/>
              </a:lnSpc>
              <a:spcAft>
                <a:spcPts val="600"/>
              </a:spcAft>
              <a:buClr>
                <a:srgbClr val="346398"/>
              </a:buClr>
            </a:pPr>
            <a:r>
              <a:rPr lang="en-US" sz="2400" dirty="0">
                <a:solidFill>
                  <a:srgbClr val="000000"/>
                </a:solidFill>
              </a:rPr>
              <a:t>1) Practice Deep Breathing Exercises</a:t>
            </a:r>
            <a:endParaRPr lang="en-US" sz="2400" dirty="0">
              <a:solidFill>
                <a:srgbClr val="000000"/>
              </a:solidFill>
              <a:cs typeface="Calibri"/>
            </a:endParaRPr>
          </a:p>
          <a:p>
            <a:pPr lvl="0">
              <a:lnSpc>
                <a:spcPct val="90000"/>
              </a:lnSpc>
              <a:spcAft>
                <a:spcPts val="600"/>
              </a:spcAft>
              <a:buClr>
                <a:srgbClr val="346398"/>
              </a:buClr>
            </a:pPr>
            <a:r>
              <a:rPr lang="en-US" sz="2400" dirty="0">
                <a:solidFill>
                  <a:srgbClr val="000000"/>
                </a:solidFill>
              </a:rPr>
              <a:t>2) Shower with Hibiclens solution</a:t>
            </a:r>
            <a:endParaRPr lang="en-US" sz="2400" dirty="0">
              <a:solidFill>
                <a:srgbClr val="000000"/>
              </a:solidFill>
              <a:cs typeface="Calibri"/>
            </a:endParaRPr>
          </a:p>
          <a:p>
            <a:pPr lvl="0">
              <a:lnSpc>
                <a:spcPct val="90000"/>
              </a:lnSpc>
              <a:spcAft>
                <a:spcPts val="600"/>
              </a:spcAft>
              <a:buClr>
                <a:srgbClr val="346398"/>
              </a:buClr>
            </a:pPr>
            <a:r>
              <a:rPr lang="en-US" sz="2400" dirty="0">
                <a:solidFill>
                  <a:srgbClr val="000000"/>
                </a:solidFill>
              </a:rPr>
              <a:t>3) Drink the Ensure Pre-Surgery</a:t>
            </a:r>
            <a:endParaRPr lang="en-US" sz="2400" dirty="0">
              <a:solidFill>
                <a:srgbClr val="000000"/>
              </a:solidFill>
              <a:cs typeface="Calibri"/>
            </a:endParaRPr>
          </a:p>
          <a:p>
            <a:pPr>
              <a:lnSpc>
                <a:spcPct val="90000"/>
              </a:lnSpc>
              <a:spcAft>
                <a:spcPts val="600"/>
              </a:spcAft>
              <a:buClr>
                <a:srgbClr val="346398"/>
              </a:buClr>
            </a:pPr>
            <a:r>
              <a:rPr lang="en-US" sz="2400" dirty="0">
                <a:solidFill>
                  <a:srgbClr val="000000"/>
                </a:solidFill>
              </a:rPr>
              <a:t>4) </a:t>
            </a:r>
            <a:r>
              <a:rPr lang="en-US" sz="2400" dirty="0">
                <a:solidFill>
                  <a:srgbClr val="000000"/>
                </a:solidFill>
                <a:ea typeface="+mn-lt"/>
                <a:cs typeface="+mn-lt"/>
              </a:rPr>
              <a:t>Follow instructions for medications in preparation for your surgery</a:t>
            </a:r>
            <a:endParaRPr lang="en-US" sz="2400" dirty="0">
              <a:solidFill>
                <a:srgbClr val="000000"/>
              </a:solidFill>
              <a:cs typeface="Calibri"/>
            </a:endParaRPr>
          </a:p>
          <a:p>
            <a:pPr>
              <a:lnSpc>
                <a:spcPct val="90000"/>
              </a:lnSpc>
              <a:spcAft>
                <a:spcPts val="600"/>
              </a:spcAft>
              <a:buClr>
                <a:srgbClr val="346398"/>
              </a:buClr>
            </a:pPr>
            <a:r>
              <a:rPr lang="en-US" sz="2400" dirty="0">
                <a:solidFill>
                  <a:srgbClr val="000000"/>
                </a:solidFill>
              </a:rPr>
              <a:t>5)  Complete</a:t>
            </a:r>
            <a:r>
              <a:rPr lang="en-US" sz="2400" dirty="0">
                <a:solidFill>
                  <a:srgbClr val="000000"/>
                </a:solidFill>
                <a:ea typeface="+mn-lt"/>
                <a:cs typeface="+mn-lt"/>
              </a:rPr>
              <a:t> bowel preparation</a:t>
            </a:r>
            <a:r>
              <a:rPr lang="en-US" sz="2400" dirty="0">
                <a:solidFill>
                  <a:srgbClr val="FF0000"/>
                </a:solidFill>
                <a:ea typeface="+mn-lt"/>
                <a:cs typeface="+mn-lt"/>
              </a:rPr>
              <a:t>***</a:t>
            </a:r>
          </a:p>
          <a:p>
            <a:pPr>
              <a:lnSpc>
                <a:spcPct val="90000"/>
              </a:lnSpc>
              <a:spcAft>
                <a:spcPts val="600"/>
              </a:spcAft>
            </a:pPr>
            <a:endParaRPr lang="en-US" sz="2000" dirty="0">
              <a:solidFill>
                <a:srgbClr val="000000"/>
              </a:solidFill>
              <a:cs typeface="Calibri" panose="020F0502020204030204"/>
            </a:endParaRPr>
          </a:p>
          <a:p>
            <a:pPr>
              <a:lnSpc>
                <a:spcPct val="90000"/>
              </a:lnSpc>
              <a:spcAft>
                <a:spcPts val="600"/>
              </a:spcAft>
            </a:pPr>
            <a:r>
              <a:rPr lang="en-US" sz="2000" dirty="0">
                <a:solidFill>
                  <a:srgbClr val="FF0000"/>
                </a:solidFill>
                <a:cs typeface="Calibri" panose="020F0502020204030204"/>
              </a:rPr>
              <a:t>*** Only for patients expected to have surgery involving bowel as determined by the surgeon</a:t>
            </a:r>
          </a:p>
          <a:p>
            <a:pPr indent="-228600">
              <a:lnSpc>
                <a:spcPct val="90000"/>
              </a:lnSpc>
              <a:buFont typeface="Arial" panose="020B0604020202020204" pitchFamily="34" charset="0"/>
              <a:buChar char="•"/>
            </a:pPr>
            <a:endParaRPr lang="en-US" sz="1300" dirty="0">
              <a:solidFill>
                <a:srgbClr val="000000"/>
              </a:solidFill>
              <a:cs typeface="Calibri" panose="020F0502020204030204"/>
            </a:endParaRPr>
          </a:p>
        </p:txBody>
      </p:sp>
      <p:sp>
        <p:nvSpPr>
          <p:cNvPr id="20" name="Oval 19">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70095FBE-2A1D-4B60-ACB4-18013343FE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4788" y="211666"/>
            <a:ext cx="2319387" cy="2319387"/>
          </a:xfrm>
          <a:prstGeom prst="rect">
            <a:avLst/>
          </a:prstGeom>
        </p:spPr>
      </p:pic>
      <p:pic>
        <p:nvPicPr>
          <p:cNvPr id="9" name="Picture 8" descr="C:\Users\rhellmann\AppData\Local\Microsoft\Windows\INetCache\Content.Word\file-2.jpeg">
            <a:extLst>
              <a:ext uri="{FF2B5EF4-FFF2-40B4-BE49-F238E27FC236}">
                <a16:creationId xmlns:a16="http://schemas.microsoft.com/office/drawing/2014/main" id="{AA98B0CD-FE12-4C5D-BEBB-AA2203EC8335}"/>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rot="5400000">
            <a:off x="6521079" y="3649696"/>
            <a:ext cx="1735071" cy="1305640"/>
          </a:xfrm>
          <a:prstGeom prst="rect">
            <a:avLst/>
          </a:prstGeom>
          <a:noFill/>
        </p:spPr>
      </p:pic>
      <p:sp>
        <p:nvSpPr>
          <p:cNvPr id="24"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lose up of a person&#10;&#10;Description generated with very high confidence">
            <a:extLst>
              <a:ext uri="{FF2B5EF4-FFF2-40B4-BE49-F238E27FC236}">
                <a16:creationId xmlns:a16="http://schemas.microsoft.com/office/drawing/2014/main" id="{5E8D6F77-2AF1-4473-A9A6-E0A450E7F8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26327" y="5020464"/>
            <a:ext cx="2172792" cy="1629594"/>
          </a:xfrm>
          <a:prstGeom prst="rect">
            <a:avLst/>
          </a:prstGeom>
        </p:spPr>
      </p:pic>
      <p:pic>
        <p:nvPicPr>
          <p:cNvPr id="3" name="Picture 2" descr="A picture containing clipart&#10;&#10;Description generated with very high confidence">
            <a:extLst>
              <a:ext uri="{FF2B5EF4-FFF2-40B4-BE49-F238E27FC236}">
                <a16:creationId xmlns:a16="http://schemas.microsoft.com/office/drawing/2014/main" id="{C2C2C6B4-7152-4D27-A412-6FAF45075041}"/>
              </a:ext>
            </a:extLst>
          </p:cNvPr>
          <p:cNvPicPr/>
          <p:nvPr/>
        </p:nvPicPr>
        <p:blipFill>
          <a:blip r:embed="rId10"/>
          <a:stretch>
            <a:fillRect/>
          </a:stretch>
        </p:blipFill>
        <p:spPr>
          <a:xfrm>
            <a:off x="136238" y="134618"/>
            <a:ext cx="1487289" cy="510792"/>
          </a:xfrm>
          <a:prstGeom prst="rect">
            <a:avLst/>
          </a:prstGeom>
        </p:spPr>
      </p:pic>
      <p:sp>
        <p:nvSpPr>
          <p:cNvPr id="17" name="Footer Placeholder 6">
            <a:extLst>
              <a:ext uri="{FF2B5EF4-FFF2-40B4-BE49-F238E27FC236}">
                <a16:creationId xmlns:a16="http://schemas.microsoft.com/office/drawing/2014/main" id="{99856F56-6822-4B30-AFCE-EC0DCD2A8F19}"/>
              </a:ext>
            </a:extLst>
          </p:cNvPr>
          <p:cNvSpPr>
            <a:spLocks noGrp="1"/>
          </p:cNvSpPr>
          <p:nvPr>
            <p:ph type="ftr" sz="quarter" idx="11"/>
          </p:nvPr>
        </p:nvSpPr>
        <p:spPr>
          <a:xfrm>
            <a:off x="136238" y="6502255"/>
            <a:ext cx="4114800" cy="365125"/>
          </a:xfrm>
        </p:spPr>
        <p:txBody>
          <a:bodyPr/>
          <a:lstStyle/>
          <a:p>
            <a:pPr algn="l"/>
            <a:r>
              <a:rPr lang="en-US" dirty="0"/>
              <a:t>8/28/2019</a:t>
            </a:r>
          </a:p>
        </p:txBody>
      </p:sp>
      <p:pic>
        <p:nvPicPr>
          <p:cNvPr id="4" name="Recorded Sound">
            <a:hlinkClick r:id="" action="ppaction://media"/>
            <a:extLst>
              <a:ext uri="{FF2B5EF4-FFF2-40B4-BE49-F238E27FC236}">
                <a16:creationId xmlns:a16="http://schemas.microsoft.com/office/drawing/2014/main" id="{C4AA0497-54DC-4FB2-B89C-AD84A692C8E4}"/>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11"/>
          <a:stretch>
            <a:fillRect/>
          </a:stretch>
        </p:blipFill>
        <p:spPr>
          <a:xfrm>
            <a:off x="5356575" y="5429483"/>
            <a:ext cx="1386764" cy="1386764"/>
          </a:xfrm>
          <a:prstGeom prst="rect">
            <a:avLst/>
          </a:prstGeom>
        </p:spPr>
      </p:pic>
    </p:spTree>
    <p:extLst>
      <p:ext uri="{BB962C8B-B14F-4D97-AF65-F5344CB8AC3E}">
        <p14:creationId xmlns:p14="http://schemas.microsoft.com/office/powerpoint/2010/main" val="3920112113"/>
      </p:ext>
    </p:extLst>
  </p:cSld>
  <p:clrMapOvr>
    <a:masterClrMapping/>
  </p:clrMapOvr>
  <mc:AlternateContent xmlns:mc="http://schemas.openxmlformats.org/markup-compatibility/2006" xmlns:p14="http://schemas.microsoft.com/office/powerpoint/2010/main">
    <mc:Choice Requires="p14">
      <p:transition spd="slow" p14:dur="2000" advTm="42014"/>
    </mc:Choice>
    <mc:Fallback xmlns="">
      <p:transition spd="slow" advTm="4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in a field&#10;&#10;Description generated with very high confidence">
            <a:extLst>
              <a:ext uri="{FF2B5EF4-FFF2-40B4-BE49-F238E27FC236}">
                <a16:creationId xmlns:a16="http://schemas.microsoft.com/office/drawing/2014/main" id="{8E9068A2-0460-4372-BC76-88CCC79D64D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8832" r="30332"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5F61930-95FC-4A4F-99EB-BFCE0D03CF4F}"/>
              </a:ext>
            </a:extLst>
          </p:cNvPr>
          <p:cNvSpPr>
            <a:spLocks noGrp="1"/>
          </p:cNvSpPr>
          <p:nvPr>
            <p:ph type="title"/>
          </p:nvPr>
        </p:nvSpPr>
        <p:spPr>
          <a:xfrm>
            <a:off x="136238" y="798445"/>
            <a:ext cx="5900668" cy="1311664"/>
          </a:xfrm>
        </p:spPr>
        <p:txBody>
          <a:bodyPr vert="horz" lIns="91440" tIns="45720" rIns="91440" bIns="45720" rtlCol="0" anchor="ctr">
            <a:normAutofit/>
          </a:bodyPr>
          <a:lstStyle/>
          <a:p>
            <a:r>
              <a:rPr lang="en-US" dirty="0">
                <a:solidFill>
                  <a:srgbClr val="000000"/>
                </a:solidFill>
              </a:rPr>
              <a:t>Deep Breathing Exercises</a:t>
            </a:r>
          </a:p>
        </p:txBody>
      </p:sp>
      <p:sp>
        <p:nvSpPr>
          <p:cNvPr id="4" name="TextBox 3">
            <a:extLst>
              <a:ext uri="{FF2B5EF4-FFF2-40B4-BE49-F238E27FC236}">
                <a16:creationId xmlns:a16="http://schemas.microsoft.com/office/drawing/2014/main" id="{C7648970-0D86-496C-8177-D4FBC034A2CE}"/>
              </a:ext>
            </a:extLst>
          </p:cNvPr>
          <p:cNvSpPr txBox="1"/>
          <p:nvPr/>
        </p:nvSpPr>
        <p:spPr>
          <a:xfrm>
            <a:off x="804997" y="1959429"/>
            <a:ext cx="4706803" cy="4674636"/>
          </a:xfrm>
          <a:prstGeom prst="rect">
            <a:avLst/>
          </a:prstGeom>
        </p:spPr>
        <p:txBody>
          <a:bodyPr vert="horz" lIns="91440" tIns="45720" rIns="91440" bIns="45720" rtlCol="0" anchor="ctr">
            <a:normAutofit fontScale="92500" lnSpcReduction="20000"/>
          </a:bodyPr>
          <a:lstStyle/>
          <a:p>
            <a:pPr marL="57150" indent="-285750">
              <a:lnSpc>
                <a:spcPct val="90000"/>
              </a:lnSpc>
              <a:spcAft>
                <a:spcPts val="600"/>
              </a:spcAft>
              <a:buFont typeface="Wingdings" panose="05000000000000000000" pitchFamily="2" charset="2"/>
              <a:buChar char="Ø"/>
            </a:pPr>
            <a:r>
              <a:rPr lang="en-US" sz="1600" dirty="0">
                <a:solidFill>
                  <a:srgbClr val="000000"/>
                </a:solidFill>
              </a:rPr>
              <a:t>Instruct the Patient to Practice Deep Breathing Exercises leading up to their surgery.</a:t>
            </a:r>
          </a:p>
          <a:p>
            <a:pPr marL="57150" indent="-285750">
              <a:lnSpc>
                <a:spcPct val="90000"/>
              </a:lnSpc>
              <a:spcAft>
                <a:spcPts val="600"/>
              </a:spcAft>
              <a:buFont typeface="Wingdings" panose="05000000000000000000" pitchFamily="2" charset="2"/>
              <a:buChar char="Ø"/>
            </a:pPr>
            <a:endParaRPr lang="en-US" sz="1600" dirty="0">
              <a:solidFill>
                <a:srgbClr val="000000"/>
              </a:solidFill>
            </a:endParaRPr>
          </a:p>
          <a:p>
            <a:pPr marL="57150" indent="-285750">
              <a:lnSpc>
                <a:spcPct val="90000"/>
              </a:lnSpc>
              <a:spcAft>
                <a:spcPts val="600"/>
              </a:spcAft>
              <a:buFont typeface="Wingdings" panose="05000000000000000000" pitchFamily="2" charset="2"/>
              <a:buChar char="Ø"/>
            </a:pPr>
            <a:r>
              <a:rPr lang="en-US" sz="1600" dirty="0">
                <a:solidFill>
                  <a:srgbClr val="000000"/>
                </a:solidFill>
              </a:rPr>
              <a:t>Performing deep breathing exercises will decrease the likelihood the patient will develop respiratory complications after surgery. </a:t>
            </a:r>
          </a:p>
          <a:p>
            <a:pPr marL="57150" indent="-285750">
              <a:lnSpc>
                <a:spcPct val="90000"/>
              </a:lnSpc>
              <a:spcAft>
                <a:spcPts val="600"/>
              </a:spcAft>
              <a:buFont typeface="Wingdings" panose="05000000000000000000" pitchFamily="2" charset="2"/>
              <a:buChar char="Ø"/>
            </a:pPr>
            <a:endParaRPr lang="en-US" sz="1600" dirty="0">
              <a:solidFill>
                <a:srgbClr val="000000"/>
              </a:solidFill>
            </a:endParaRPr>
          </a:p>
          <a:p>
            <a:pPr>
              <a:lnSpc>
                <a:spcPct val="90000"/>
              </a:lnSpc>
              <a:spcAft>
                <a:spcPts val="600"/>
              </a:spcAft>
            </a:pPr>
            <a:r>
              <a:rPr lang="en-US" sz="1600" b="1" dirty="0">
                <a:solidFill>
                  <a:srgbClr val="000000"/>
                </a:solidFill>
              </a:rPr>
              <a:t>It’s like a work-out for their lungs!</a:t>
            </a:r>
            <a:endParaRPr lang="en-US" sz="1600" b="1" dirty="0">
              <a:solidFill>
                <a:srgbClr val="000000"/>
              </a:solidFill>
              <a:ea typeface="Calibri" panose="020F0502020204030204"/>
              <a:cs typeface="Calibri" panose="020F0502020204030204"/>
            </a:endParaRPr>
          </a:p>
          <a:p>
            <a:pPr>
              <a:lnSpc>
                <a:spcPct val="90000"/>
              </a:lnSpc>
              <a:spcAft>
                <a:spcPts val="600"/>
              </a:spcAft>
            </a:pPr>
            <a:endParaRPr lang="en-US" sz="1600" dirty="0">
              <a:solidFill>
                <a:srgbClr val="000000"/>
              </a:solidFill>
            </a:endParaRPr>
          </a:p>
          <a:p>
            <a:pPr>
              <a:lnSpc>
                <a:spcPct val="90000"/>
              </a:lnSpc>
              <a:spcAft>
                <a:spcPts val="600"/>
              </a:spcAft>
            </a:pPr>
            <a:r>
              <a:rPr lang="en-US" sz="1600" b="1" dirty="0">
                <a:solidFill>
                  <a:srgbClr val="000000"/>
                </a:solidFill>
              </a:rPr>
              <a:t> Instruct the patient to:</a:t>
            </a:r>
          </a:p>
          <a:p>
            <a:pPr lvl="1" indent="-228600">
              <a:lnSpc>
                <a:spcPct val="90000"/>
              </a:lnSpc>
              <a:spcAft>
                <a:spcPts val="600"/>
              </a:spcAft>
              <a:buFont typeface="Arial" panose="020B0604020202020204" pitchFamily="34" charset="0"/>
              <a:buChar char="•"/>
            </a:pPr>
            <a:endParaRPr lang="en-US" sz="1600" dirty="0">
              <a:solidFill>
                <a:srgbClr val="000000"/>
              </a:solidFill>
            </a:endParaRPr>
          </a:p>
          <a:p>
            <a:pPr lvl="0">
              <a:lnSpc>
                <a:spcPct val="90000"/>
              </a:lnSpc>
              <a:spcAft>
                <a:spcPts val="600"/>
              </a:spcAft>
            </a:pPr>
            <a:r>
              <a:rPr lang="en-US" sz="1600" dirty="0">
                <a:solidFill>
                  <a:srgbClr val="000000"/>
                </a:solidFill>
              </a:rPr>
              <a:t>1) Sit upright.</a:t>
            </a:r>
            <a:endParaRPr lang="en-US" sz="1600" dirty="0">
              <a:solidFill>
                <a:srgbClr val="000000"/>
              </a:solidFill>
              <a:ea typeface="Calibri" panose="020F0502020204030204"/>
              <a:cs typeface="Calibri" panose="020F0502020204030204"/>
            </a:endParaRPr>
          </a:p>
          <a:p>
            <a:pPr lvl="0">
              <a:lnSpc>
                <a:spcPct val="90000"/>
              </a:lnSpc>
              <a:spcAft>
                <a:spcPts val="600"/>
              </a:spcAft>
            </a:pPr>
            <a:r>
              <a:rPr lang="en-US" sz="1600" dirty="0">
                <a:solidFill>
                  <a:srgbClr val="000000"/>
                </a:solidFill>
              </a:rPr>
              <a:t>2) Take a few slow breaths, then take a slow, deep breath in through your nose.</a:t>
            </a:r>
            <a:endParaRPr lang="en-US" sz="1600" dirty="0">
              <a:solidFill>
                <a:srgbClr val="000000"/>
              </a:solidFill>
              <a:ea typeface="Calibri" panose="020F0502020204030204"/>
              <a:cs typeface="Calibri" panose="020F0502020204030204"/>
            </a:endParaRPr>
          </a:p>
          <a:p>
            <a:pPr lvl="0">
              <a:lnSpc>
                <a:spcPct val="90000"/>
              </a:lnSpc>
              <a:spcAft>
                <a:spcPts val="600"/>
              </a:spcAft>
            </a:pPr>
            <a:r>
              <a:rPr lang="en-US" sz="1600" dirty="0">
                <a:solidFill>
                  <a:srgbClr val="000000"/>
                </a:solidFill>
              </a:rPr>
              <a:t>3) Hold your breath for 2-5 seconds.</a:t>
            </a:r>
            <a:endParaRPr lang="en-US" sz="1600" dirty="0">
              <a:solidFill>
                <a:srgbClr val="000000"/>
              </a:solidFill>
              <a:ea typeface="Calibri" panose="020F0502020204030204"/>
              <a:cs typeface="Calibri" panose="020F0502020204030204"/>
            </a:endParaRPr>
          </a:p>
          <a:p>
            <a:pPr lvl="0">
              <a:lnSpc>
                <a:spcPct val="90000"/>
              </a:lnSpc>
              <a:spcAft>
                <a:spcPts val="600"/>
              </a:spcAft>
            </a:pPr>
            <a:r>
              <a:rPr lang="en-US" sz="1600" dirty="0">
                <a:solidFill>
                  <a:srgbClr val="000000"/>
                </a:solidFill>
              </a:rPr>
              <a:t>4) Gently and Slowly breathe out through your mouth making an “O” shape.</a:t>
            </a:r>
            <a:endParaRPr lang="en-US" sz="1600" dirty="0">
              <a:solidFill>
                <a:srgbClr val="000000"/>
              </a:solidFill>
              <a:ea typeface="Calibri" panose="020F0502020204030204"/>
              <a:cs typeface="Calibri" panose="020F0502020204030204"/>
            </a:endParaRPr>
          </a:p>
          <a:p>
            <a:pPr lvl="0">
              <a:lnSpc>
                <a:spcPct val="90000"/>
              </a:lnSpc>
              <a:spcAft>
                <a:spcPts val="600"/>
              </a:spcAft>
            </a:pPr>
            <a:r>
              <a:rPr lang="en-US" sz="1600" dirty="0">
                <a:solidFill>
                  <a:srgbClr val="000000"/>
                </a:solidFill>
              </a:rPr>
              <a:t>5) Repeat 10-15 times.</a:t>
            </a:r>
            <a:endParaRPr lang="en-US" sz="1600" dirty="0">
              <a:solidFill>
                <a:srgbClr val="000000"/>
              </a:solidFill>
              <a:ea typeface="Calibri" panose="020F0502020204030204"/>
              <a:cs typeface="Calibri" panose="020F0502020204030204"/>
            </a:endParaRPr>
          </a:p>
          <a:p>
            <a:pPr>
              <a:lnSpc>
                <a:spcPct val="90000"/>
              </a:lnSpc>
              <a:spcAft>
                <a:spcPts val="600"/>
              </a:spcAft>
            </a:pPr>
            <a:endParaRPr lang="en-US" sz="1600" dirty="0">
              <a:solidFill>
                <a:srgbClr val="000000"/>
              </a:solidFill>
            </a:endParaRPr>
          </a:p>
          <a:p>
            <a:pPr lvl="0">
              <a:lnSpc>
                <a:spcPct val="90000"/>
              </a:lnSpc>
              <a:spcAft>
                <a:spcPts val="600"/>
              </a:spcAft>
            </a:pPr>
            <a:r>
              <a:rPr lang="en-US" sz="1600" dirty="0">
                <a:solidFill>
                  <a:srgbClr val="000000"/>
                </a:solidFill>
              </a:rPr>
              <a:t>*Do this 10 times/day</a:t>
            </a:r>
            <a:endParaRPr lang="en-US" dirty="0"/>
          </a:p>
          <a:p>
            <a:pPr indent="-228600">
              <a:lnSpc>
                <a:spcPct val="90000"/>
              </a:lnSpc>
              <a:spcAft>
                <a:spcPts val="600"/>
              </a:spcAft>
              <a:buFont typeface="Arial" panose="020B0604020202020204" pitchFamily="34" charset="0"/>
              <a:buChar char="•"/>
            </a:pPr>
            <a:endParaRPr lang="en-US" sz="1300" dirty="0">
              <a:solidFill>
                <a:srgbClr val="000000"/>
              </a:solidFill>
            </a:endParaRPr>
          </a:p>
        </p:txBody>
      </p:sp>
      <p:pic>
        <p:nvPicPr>
          <p:cNvPr id="3" name="Picture 2" descr="A picture containing clipart&#10;&#10;Description generated with very high confidence">
            <a:extLst>
              <a:ext uri="{FF2B5EF4-FFF2-40B4-BE49-F238E27FC236}">
                <a16:creationId xmlns:a16="http://schemas.microsoft.com/office/drawing/2014/main" id="{D9574337-E02D-4FFF-A01E-3CF4F7815C87}"/>
              </a:ext>
            </a:extLst>
          </p:cNvPr>
          <p:cNvPicPr/>
          <p:nvPr/>
        </p:nvPicPr>
        <p:blipFill>
          <a:blip r:embed="rId6"/>
          <a:stretch>
            <a:fillRect/>
          </a:stretch>
        </p:blipFill>
        <p:spPr>
          <a:xfrm>
            <a:off x="136238" y="216996"/>
            <a:ext cx="1487289" cy="510792"/>
          </a:xfrm>
          <a:prstGeom prst="rect">
            <a:avLst/>
          </a:prstGeom>
        </p:spPr>
      </p:pic>
      <p:sp>
        <p:nvSpPr>
          <p:cNvPr id="7" name="Footer Placeholder 6">
            <a:extLst>
              <a:ext uri="{FF2B5EF4-FFF2-40B4-BE49-F238E27FC236}">
                <a16:creationId xmlns:a16="http://schemas.microsoft.com/office/drawing/2014/main" id="{A6C9ACE3-43C7-4633-975B-80F8215E8607}"/>
              </a:ext>
            </a:extLst>
          </p:cNvPr>
          <p:cNvSpPr>
            <a:spLocks noGrp="1"/>
          </p:cNvSpPr>
          <p:nvPr>
            <p:ph type="ftr" sz="quarter" idx="11"/>
          </p:nvPr>
        </p:nvSpPr>
        <p:spPr>
          <a:xfrm>
            <a:off x="136238" y="6502255"/>
            <a:ext cx="4114800" cy="365125"/>
          </a:xfrm>
        </p:spPr>
        <p:txBody>
          <a:bodyPr/>
          <a:lstStyle/>
          <a:p>
            <a:pPr algn="l"/>
            <a:r>
              <a:rPr lang="en-US" dirty="0"/>
              <a:t>8/28/2019</a:t>
            </a:r>
          </a:p>
        </p:txBody>
      </p:sp>
      <p:pic>
        <p:nvPicPr>
          <p:cNvPr id="6" name="Recorded Sound">
            <a:hlinkClick r:id="" action="ppaction://media"/>
            <a:extLst>
              <a:ext uri="{FF2B5EF4-FFF2-40B4-BE49-F238E27FC236}">
                <a16:creationId xmlns:a16="http://schemas.microsoft.com/office/drawing/2014/main" id="{15835DF9-14D4-B3AF-B868-FF40D2062D28}"/>
              </a:ext>
            </a:extLst>
          </p:cNvPr>
          <p:cNvPicPr>
            <a:picLocks noChangeAspect="1"/>
          </p:cNvPicPr>
          <p:nvPr>
            <a:audioFile r:link="rId1"/>
            <p:extLst>
              <p:ext uri="{DAA4B4D4-6D71-4841-9C94-3DE7FCFB9230}">
                <p14:media xmlns:p14="http://schemas.microsoft.com/office/powerpoint/2010/main" r:embed="rId2">
                  <p14:trim st="389"/>
                </p14:media>
              </p:ext>
            </p:extLst>
          </p:nvPr>
        </p:nvPicPr>
        <p:blipFill>
          <a:blip r:embed="rId7"/>
          <a:stretch>
            <a:fillRect/>
          </a:stretch>
        </p:blipFill>
        <p:spPr>
          <a:xfrm>
            <a:off x="3319737" y="5403723"/>
            <a:ext cx="1311664" cy="1311664"/>
          </a:xfrm>
          <a:prstGeom prst="rect">
            <a:avLst/>
          </a:prstGeom>
        </p:spPr>
      </p:pic>
    </p:spTree>
    <p:extLst>
      <p:ext uri="{BB962C8B-B14F-4D97-AF65-F5344CB8AC3E}">
        <p14:creationId xmlns:p14="http://schemas.microsoft.com/office/powerpoint/2010/main" val="4191638744"/>
      </p:ext>
    </p:extLst>
  </p:cSld>
  <p:clrMapOvr>
    <a:masterClrMapping/>
  </p:clrMapOvr>
  <mc:AlternateContent xmlns:mc="http://schemas.openxmlformats.org/markup-compatibility/2006" xmlns:p14="http://schemas.microsoft.com/office/powerpoint/2010/main">
    <mc:Choice Requires="p14">
      <p:transition spd="slow" p14:dur="2000" advTm="54135"/>
    </mc:Choice>
    <mc:Fallback xmlns="">
      <p:transition spd="slow" advTm="5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8F428D-C9F4-474A-A30B-1864B79343F2}"/>
              </a:ext>
            </a:extLst>
          </p:cNvPr>
          <p:cNvSpPr>
            <a:spLocks noGrp="1"/>
          </p:cNvSpPr>
          <p:nvPr>
            <p:ph type="title"/>
          </p:nvPr>
        </p:nvSpPr>
        <p:spPr>
          <a:xfrm>
            <a:off x="821516" y="640263"/>
            <a:ext cx="6204984" cy="1344975"/>
          </a:xfrm>
        </p:spPr>
        <p:txBody>
          <a:bodyPr vert="horz" lIns="91440" tIns="45720" rIns="91440" bIns="45720" rtlCol="0" anchor="ctr">
            <a:normAutofit/>
          </a:bodyPr>
          <a:lstStyle/>
          <a:p>
            <a:r>
              <a:rPr lang="en-US" sz="4000" dirty="0"/>
              <a:t>Showering with Hibiclens Solution</a:t>
            </a:r>
          </a:p>
        </p:txBody>
      </p:sp>
      <p:sp>
        <p:nvSpPr>
          <p:cNvPr id="4" name="TextBox 3">
            <a:extLst>
              <a:ext uri="{FF2B5EF4-FFF2-40B4-BE49-F238E27FC236}">
                <a16:creationId xmlns:a16="http://schemas.microsoft.com/office/drawing/2014/main" id="{19BF64EE-34AD-46A9-8AFA-A226F5DA3DEC}"/>
              </a:ext>
            </a:extLst>
          </p:cNvPr>
          <p:cNvSpPr txBox="1"/>
          <p:nvPr/>
        </p:nvSpPr>
        <p:spPr>
          <a:xfrm>
            <a:off x="821515" y="2121762"/>
            <a:ext cx="6204984" cy="3626917"/>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400" b="1" dirty="0"/>
              <a:t>Hibiclens is a powerful disinfectant that will help make sure the patient’s skin is free of germs.</a:t>
            </a:r>
          </a:p>
          <a:p>
            <a:pPr marL="285750" indent="-228600">
              <a:lnSpc>
                <a:spcPct val="90000"/>
              </a:lnSpc>
              <a:spcAft>
                <a:spcPts val="600"/>
              </a:spcAft>
              <a:buFont typeface="Arial" panose="020B0604020202020204" pitchFamily="34" charset="0"/>
              <a:buChar char="•"/>
            </a:pPr>
            <a:endParaRPr lang="en-US" sz="2400" b="1" dirty="0"/>
          </a:p>
          <a:p>
            <a:pPr marL="285750" indent="-228600">
              <a:lnSpc>
                <a:spcPct val="90000"/>
              </a:lnSpc>
              <a:spcAft>
                <a:spcPts val="600"/>
              </a:spcAft>
              <a:buFont typeface="Arial" panose="020B0604020202020204" pitchFamily="34" charset="0"/>
              <a:buChar char="•"/>
            </a:pPr>
            <a:r>
              <a:rPr lang="en-US" sz="2400" b="1" dirty="0"/>
              <a:t>Showering with Hibiclens solution will reduce the patient's risk of developing a surgical site infection.</a:t>
            </a:r>
          </a:p>
          <a:p>
            <a:pPr indent="-228600">
              <a:lnSpc>
                <a:spcPct val="90000"/>
              </a:lnSpc>
              <a:spcAft>
                <a:spcPts val="600"/>
              </a:spcAft>
              <a:buFont typeface="Arial" panose="020B0604020202020204" pitchFamily="34" charset="0"/>
              <a:buChar char="•"/>
            </a:pPr>
            <a:endParaRPr lang="en-US" sz="2400" dirty="0"/>
          </a:p>
        </p:txBody>
      </p:sp>
      <p:pic>
        <p:nvPicPr>
          <p:cNvPr id="7" name="Picture 6" descr="A picture containing clipart&#10;&#10;Description generated with high confidence">
            <a:extLst>
              <a:ext uri="{FF2B5EF4-FFF2-40B4-BE49-F238E27FC236}">
                <a16:creationId xmlns:a16="http://schemas.microsoft.com/office/drawing/2014/main" id="{BBE3981B-D0CD-4076-9C4B-BBC128829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755" y="306909"/>
            <a:ext cx="3810000" cy="2286000"/>
          </a:xfrm>
          <a:prstGeom prst="rect">
            <a:avLst/>
          </a:prstGeom>
        </p:spPr>
      </p:pic>
      <p:pic>
        <p:nvPicPr>
          <p:cNvPr id="5" name="Picture 4" descr="C:\Users\rhellmann\AppData\Local\Microsoft\Windows\INetCache\Content.Word\file-2.jpeg">
            <a:extLst>
              <a:ext uri="{FF2B5EF4-FFF2-40B4-BE49-F238E27FC236}">
                <a16:creationId xmlns:a16="http://schemas.microsoft.com/office/drawing/2014/main" id="{752CC42B-4A09-4333-8B7E-3BB9AE357244}"/>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8156259" y="3248313"/>
            <a:ext cx="3388994" cy="2550217"/>
          </a:xfrm>
          <a:prstGeom prst="rect">
            <a:avLst/>
          </a:prstGeom>
          <a:noFill/>
        </p:spPr>
      </p:pic>
      <p:pic>
        <p:nvPicPr>
          <p:cNvPr id="3" name="Picture 2" descr="A picture containing clipart&#10;&#10;Description generated with very high confidence">
            <a:extLst>
              <a:ext uri="{FF2B5EF4-FFF2-40B4-BE49-F238E27FC236}">
                <a16:creationId xmlns:a16="http://schemas.microsoft.com/office/drawing/2014/main" id="{2A2E11EE-D911-4B38-9904-67D46748E457}"/>
              </a:ext>
            </a:extLst>
          </p:cNvPr>
          <p:cNvPicPr/>
          <p:nvPr/>
        </p:nvPicPr>
        <p:blipFill>
          <a:blip r:embed="rId6"/>
          <a:stretch>
            <a:fillRect/>
          </a:stretch>
        </p:blipFill>
        <p:spPr>
          <a:xfrm>
            <a:off x="136238" y="216996"/>
            <a:ext cx="1487289" cy="510792"/>
          </a:xfrm>
          <a:prstGeom prst="rect">
            <a:avLst/>
          </a:prstGeom>
        </p:spPr>
      </p:pic>
      <p:sp>
        <p:nvSpPr>
          <p:cNvPr id="10" name="Footer Placeholder 6">
            <a:extLst>
              <a:ext uri="{FF2B5EF4-FFF2-40B4-BE49-F238E27FC236}">
                <a16:creationId xmlns:a16="http://schemas.microsoft.com/office/drawing/2014/main" id="{BFCE4A91-4B23-4D54-A89C-5312CC65D41A}"/>
              </a:ext>
            </a:extLst>
          </p:cNvPr>
          <p:cNvSpPr>
            <a:spLocks noGrp="1"/>
          </p:cNvSpPr>
          <p:nvPr>
            <p:ph type="ftr" sz="quarter" idx="11"/>
          </p:nvPr>
        </p:nvSpPr>
        <p:spPr>
          <a:xfrm>
            <a:off x="136238" y="6502255"/>
            <a:ext cx="4114800" cy="365125"/>
          </a:xfrm>
        </p:spPr>
        <p:txBody>
          <a:bodyPr/>
          <a:lstStyle/>
          <a:p>
            <a:pPr algn="l"/>
            <a:r>
              <a:rPr lang="en-US" dirty="0"/>
              <a:t>8/28/2019</a:t>
            </a:r>
          </a:p>
        </p:txBody>
      </p:sp>
      <p:pic>
        <p:nvPicPr>
          <p:cNvPr id="6" name="Recorded Sound">
            <a:hlinkClick r:id="" action="ppaction://media"/>
            <a:extLst>
              <a:ext uri="{FF2B5EF4-FFF2-40B4-BE49-F238E27FC236}">
                <a16:creationId xmlns:a16="http://schemas.microsoft.com/office/drawing/2014/main" id="{B8609B85-F0C4-7B7F-B932-895FA2546806}"/>
              </a:ext>
            </a:extLst>
          </p:cNvPr>
          <p:cNvPicPr>
            <a:picLocks noChangeAspect="1"/>
          </p:cNvPicPr>
          <p:nvPr>
            <a:audioFile r:link="rId1"/>
            <p:extLst>
              <p:ext uri="{DAA4B4D4-6D71-4841-9C94-3DE7FCFB9230}">
                <p14:media xmlns:p14="http://schemas.microsoft.com/office/powerpoint/2010/main" r:embed="rId2">
                  <p14:trim st="209"/>
                </p14:media>
              </p:ext>
            </p:extLst>
          </p:nvPr>
        </p:nvPicPr>
        <p:blipFill>
          <a:blip r:embed="rId7"/>
          <a:stretch>
            <a:fillRect/>
          </a:stretch>
        </p:blipFill>
        <p:spPr>
          <a:xfrm>
            <a:off x="4251038" y="4342552"/>
            <a:ext cx="1640747" cy="1640747"/>
          </a:xfrm>
          <a:prstGeom prst="rect">
            <a:avLst/>
          </a:prstGeom>
        </p:spPr>
      </p:pic>
    </p:spTree>
    <p:extLst>
      <p:ext uri="{BB962C8B-B14F-4D97-AF65-F5344CB8AC3E}">
        <p14:creationId xmlns:p14="http://schemas.microsoft.com/office/powerpoint/2010/main" val="1600976652"/>
      </p:ext>
    </p:extLst>
  </p:cSld>
  <p:clrMapOvr>
    <a:masterClrMapping/>
  </p:clrMapOvr>
  <mc:AlternateContent xmlns:mc="http://schemas.openxmlformats.org/markup-compatibility/2006" xmlns:p14="http://schemas.microsoft.com/office/powerpoint/2010/main">
    <mc:Choice Requires="p14">
      <p:transition spd="slow" p14:dur="2000" advTm="17262"/>
    </mc:Choice>
    <mc:Fallback xmlns="">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DE16F-7D84-4FEB-8FE0-749719F34360}"/>
              </a:ext>
            </a:extLst>
          </p:cNvPr>
          <p:cNvSpPr>
            <a:spLocks noGrp="1"/>
          </p:cNvSpPr>
          <p:nvPr>
            <p:ph type="title"/>
          </p:nvPr>
        </p:nvSpPr>
        <p:spPr>
          <a:xfrm>
            <a:off x="648929" y="629266"/>
            <a:ext cx="6586491" cy="1676603"/>
          </a:xfrm>
        </p:spPr>
        <p:txBody>
          <a:bodyPr vert="horz" lIns="91440" tIns="45720" rIns="91440" bIns="45720" rtlCol="0" anchor="ctr">
            <a:normAutofit/>
          </a:bodyPr>
          <a:lstStyle/>
          <a:p>
            <a:r>
              <a:rPr lang="en-US" dirty="0"/>
              <a:t>Showering with Hibiclens Solution</a:t>
            </a:r>
          </a:p>
        </p:txBody>
      </p:sp>
      <p:sp>
        <p:nvSpPr>
          <p:cNvPr id="3" name="TextBox 2">
            <a:extLst>
              <a:ext uri="{FF2B5EF4-FFF2-40B4-BE49-F238E27FC236}">
                <a16:creationId xmlns:a16="http://schemas.microsoft.com/office/drawing/2014/main" id="{A2C97F87-395C-4CD1-863A-0B885709F34B}"/>
              </a:ext>
            </a:extLst>
          </p:cNvPr>
          <p:cNvSpPr txBox="1"/>
          <p:nvPr/>
        </p:nvSpPr>
        <p:spPr>
          <a:xfrm>
            <a:off x="648930" y="2174034"/>
            <a:ext cx="6586489" cy="4516016"/>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1400" b="1" dirty="0"/>
              <a:t>Using the following directions, to instruct the patient to: </a:t>
            </a:r>
          </a:p>
          <a:p>
            <a:pPr>
              <a:lnSpc>
                <a:spcPct val="90000"/>
              </a:lnSpc>
              <a:spcAft>
                <a:spcPts val="600"/>
              </a:spcAft>
            </a:pPr>
            <a:endParaRPr lang="en-US" sz="1400" dirty="0"/>
          </a:p>
          <a:p>
            <a:pPr>
              <a:lnSpc>
                <a:spcPct val="90000"/>
              </a:lnSpc>
              <a:spcAft>
                <a:spcPts val="600"/>
              </a:spcAft>
            </a:pPr>
            <a:r>
              <a:rPr lang="en-US" sz="1400" b="1" dirty="0"/>
              <a:t>Shower the night before and the morning of surgery with Hibiclens.</a:t>
            </a:r>
            <a:endParaRPr lang="en-US" sz="1400" dirty="0"/>
          </a:p>
          <a:p>
            <a:pPr lvl="0">
              <a:lnSpc>
                <a:spcPct val="90000"/>
              </a:lnSpc>
              <a:spcAft>
                <a:spcPts val="600"/>
              </a:spcAft>
            </a:pPr>
            <a:r>
              <a:rPr lang="en-US" sz="1400" dirty="0"/>
              <a:t>1) Wash your hair with your normal shampoo and rinse it well. Rinse any leftover shampoo from your skin.</a:t>
            </a:r>
          </a:p>
          <a:p>
            <a:pPr lvl="0">
              <a:lnSpc>
                <a:spcPct val="90000"/>
              </a:lnSpc>
              <a:spcAft>
                <a:spcPts val="600"/>
              </a:spcAft>
            </a:pPr>
            <a:r>
              <a:rPr lang="en-US" sz="1400" dirty="0"/>
              <a:t>2) Wash your face and genital (private) areas with regular soap and water only.</a:t>
            </a:r>
          </a:p>
          <a:p>
            <a:pPr lvl="0">
              <a:lnSpc>
                <a:spcPct val="90000"/>
              </a:lnSpc>
              <a:spcAft>
                <a:spcPts val="600"/>
              </a:spcAft>
            </a:pPr>
            <a:r>
              <a:rPr lang="en-US" sz="1400" dirty="0"/>
              <a:t>3) Rinse your body very well with warm water.</a:t>
            </a:r>
          </a:p>
          <a:p>
            <a:pPr lvl="0">
              <a:lnSpc>
                <a:spcPct val="90000"/>
              </a:lnSpc>
              <a:spcAft>
                <a:spcPts val="600"/>
              </a:spcAft>
            </a:pPr>
            <a:r>
              <a:rPr lang="en-US" sz="1400" dirty="0"/>
              <a:t>4) Use a </a:t>
            </a:r>
            <a:r>
              <a:rPr lang="en-US" sz="1400" b="1" dirty="0"/>
              <a:t>CLEAN</a:t>
            </a:r>
            <a:r>
              <a:rPr lang="en-US" sz="1400" dirty="0"/>
              <a:t> washcloth to apply Hibiclens to each part of your body listed below:</a:t>
            </a:r>
          </a:p>
          <a:p>
            <a:pPr lvl="0">
              <a:lnSpc>
                <a:spcPct val="90000"/>
              </a:lnSpc>
              <a:spcAft>
                <a:spcPts val="600"/>
              </a:spcAft>
            </a:pPr>
            <a:r>
              <a:rPr lang="en-US" sz="1400" dirty="0"/>
              <a:t>	a. Neck and chest</a:t>
            </a:r>
          </a:p>
          <a:p>
            <a:pPr lvl="0">
              <a:lnSpc>
                <a:spcPct val="90000"/>
              </a:lnSpc>
              <a:spcAft>
                <a:spcPts val="600"/>
              </a:spcAft>
            </a:pPr>
            <a:r>
              <a:rPr lang="en-US" sz="1400" dirty="0"/>
              <a:t>	b. Legs and feet</a:t>
            </a:r>
          </a:p>
          <a:p>
            <a:pPr lvl="0">
              <a:lnSpc>
                <a:spcPct val="90000"/>
              </a:lnSpc>
              <a:spcAft>
                <a:spcPts val="600"/>
              </a:spcAft>
            </a:pPr>
            <a:r>
              <a:rPr lang="en-US" sz="1400" dirty="0"/>
              <a:t>	c. Hands and arms</a:t>
            </a:r>
          </a:p>
          <a:p>
            <a:pPr lvl="0">
              <a:lnSpc>
                <a:spcPct val="90000"/>
              </a:lnSpc>
              <a:spcAft>
                <a:spcPts val="600"/>
              </a:spcAft>
            </a:pPr>
            <a:r>
              <a:rPr lang="en-US" sz="1400" dirty="0"/>
              <a:t>	d. Back and rear</a:t>
            </a:r>
          </a:p>
          <a:p>
            <a:pPr lvl="0">
              <a:lnSpc>
                <a:spcPct val="90000"/>
              </a:lnSpc>
              <a:spcAft>
                <a:spcPts val="600"/>
              </a:spcAft>
            </a:pPr>
            <a:r>
              <a:rPr lang="en-US" sz="1400" dirty="0"/>
              <a:t>	e. Stomach</a:t>
            </a:r>
            <a:endParaRPr lang="en-US" sz="1400" b="1" dirty="0"/>
          </a:p>
          <a:p>
            <a:pPr lvl="0">
              <a:lnSpc>
                <a:spcPct val="90000"/>
              </a:lnSpc>
              <a:spcAft>
                <a:spcPts val="600"/>
              </a:spcAft>
            </a:pPr>
            <a:r>
              <a:rPr lang="en-US" sz="1400" dirty="0"/>
              <a:t>5) Leave the Hibiclens on your skin for five minutes.</a:t>
            </a:r>
          </a:p>
          <a:p>
            <a:pPr lvl="0">
              <a:lnSpc>
                <a:spcPct val="90000"/>
              </a:lnSpc>
              <a:spcAft>
                <a:spcPts val="600"/>
              </a:spcAft>
            </a:pPr>
            <a:r>
              <a:rPr lang="en-US" sz="1400" dirty="0"/>
              <a:t>6) Rinse very well with warm water.</a:t>
            </a:r>
          </a:p>
          <a:p>
            <a:pPr lvl="0">
              <a:lnSpc>
                <a:spcPct val="90000"/>
              </a:lnSpc>
              <a:spcAft>
                <a:spcPts val="600"/>
              </a:spcAft>
            </a:pPr>
            <a:r>
              <a:rPr lang="en-US" sz="1400" dirty="0"/>
              <a:t>7) Pat yourself dry with a clean towel.</a:t>
            </a:r>
          </a:p>
          <a:p>
            <a:pPr lvl="0">
              <a:lnSpc>
                <a:spcPct val="90000"/>
              </a:lnSpc>
              <a:spcAft>
                <a:spcPts val="600"/>
              </a:spcAft>
            </a:pPr>
            <a:r>
              <a:rPr lang="en-US" sz="1400" dirty="0"/>
              <a:t>8) Put on clean clothes.</a:t>
            </a:r>
          </a:p>
          <a:p>
            <a:pPr lvl="0">
              <a:lnSpc>
                <a:spcPct val="90000"/>
              </a:lnSpc>
              <a:spcAft>
                <a:spcPts val="600"/>
              </a:spcAft>
            </a:pPr>
            <a:endParaRPr lang="en-US" sz="1400" dirty="0"/>
          </a:p>
          <a:p>
            <a:pPr lvl="0">
              <a:lnSpc>
                <a:spcPct val="90000"/>
              </a:lnSpc>
              <a:spcAft>
                <a:spcPts val="600"/>
              </a:spcAft>
            </a:pPr>
            <a:r>
              <a:rPr lang="en-US" sz="1400" dirty="0"/>
              <a:t>Patients with CHG/Hibiclens allergy can use Theraworx or antibacterial soap.</a:t>
            </a:r>
          </a:p>
          <a:p>
            <a:pPr indent="-228600">
              <a:lnSpc>
                <a:spcPct val="90000"/>
              </a:lnSpc>
              <a:spcAft>
                <a:spcPts val="600"/>
              </a:spcAft>
              <a:buFont typeface="Arial" panose="020B0604020202020204" pitchFamily="34" charset="0"/>
              <a:buChar char="•"/>
            </a:pPr>
            <a:endParaRPr lang="en-US" sz="1100" dirty="0"/>
          </a:p>
        </p:txBody>
      </p:sp>
      <p:pic>
        <p:nvPicPr>
          <p:cNvPr id="5" name="Picture 4" descr="A close up of a logo&#10;&#10;Description generated with very high confidence">
            <a:extLst>
              <a:ext uri="{FF2B5EF4-FFF2-40B4-BE49-F238E27FC236}">
                <a16:creationId xmlns:a16="http://schemas.microsoft.com/office/drawing/2014/main" id="{A310CF43-D020-490B-AF55-B17C5878B844}"/>
              </a:ext>
            </a:extLst>
          </p:cNvPr>
          <p:cNvPicPr>
            <a:picLocks noChangeAspect="1"/>
          </p:cNvPicPr>
          <p:nvPr/>
        </p:nvPicPr>
        <p:blipFill rotWithShape="1">
          <a:blip r:embed="rId4">
            <a:extLst>
              <a:ext uri="{28A0092B-C50C-407E-A947-70E740481C1C}">
                <a14:useLocalDpi xmlns:a14="http://schemas.microsoft.com/office/drawing/2010/main" val="0"/>
              </a:ext>
            </a:extLst>
          </a:blip>
          <a:srcRect l="8253" r="1621"/>
          <a:stretch/>
        </p:blipFill>
        <p:spPr>
          <a:xfrm>
            <a:off x="7556408" y="10"/>
            <a:ext cx="4635591" cy="6857990"/>
          </a:xfrm>
          <a:prstGeom prst="rect">
            <a:avLst/>
          </a:prstGeom>
          <a:effectLst/>
        </p:spPr>
      </p:pic>
      <p:pic>
        <p:nvPicPr>
          <p:cNvPr id="4" name="Picture 3" descr="A picture containing clipart&#10;&#10;Description generated with very high confidence">
            <a:extLst>
              <a:ext uri="{FF2B5EF4-FFF2-40B4-BE49-F238E27FC236}">
                <a16:creationId xmlns:a16="http://schemas.microsoft.com/office/drawing/2014/main" id="{3751E353-5EED-4CBC-B02E-ABEDC46BDB6C}"/>
              </a:ext>
            </a:extLst>
          </p:cNvPr>
          <p:cNvPicPr/>
          <p:nvPr/>
        </p:nvPicPr>
        <p:blipFill>
          <a:blip r:embed="rId5"/>
          <a:stretch>
            <a:fillRect/>
          </a:stretch>
        </p:blipFill>
        <p:spPr>
          <a:xfrm>
            <a:off x="136238" y="216996"/>
            <a:ext cx="1487289" cy="510792"/>
          </a:xfrm>
          <a:prstGeom prst="rect">
            <a:avLst/>
          </a:prstGeom>
        </p:spPr>
      </p:pic>
      <p:sp>
        <p:nvSpPr>
          <p:cNvPr id="6" name="Footer Placeholder 6">
            <a:extLst>
              <a:ext uri="{FF2B5EF4-FFF2-40B4-BE49-F238E27FC236}">
                <a16:creationId xmlns:a16="http://schemas.microsoft.com/office/drawing/2014/main" id="{3C55EBCA-C01F-44B0-837F-33376F671DC9}"/>
              </a:ext>
            </a:extLst>
          </p:cNvPr>
          <p:cNvSpPr>
            <a:spLocks noGrp="1"/>
          </p:cNvSpPr>
          <p:nvPr>
            <p:ph type="ftr" sz="quarter" idx="11"/>
          </p:nvPr>
        </p:nvSpPr>
        <p:spPr>
          <a:xfrm>
            <a:off x="136238" y="6502255"/>
            <a:ext cx="4114800" cy="365125"/>
          </a:xfrm>
        </p:spPr>
        <p:txBody>
          <a:bodyPr/>
          <a:lstStyle/>
          <a:p>
            <a:pPr algn="l"/>
            <a:r>
              <a:rPr lang="en-US" dirty="0"/>
              <a:t>04/08/2024</a:t>
            </a:r>
          </a:p>
        </p:txBody>
      </p:sp>
      <p:pic>
        <p:nvPicPr>
          <p:cNvPr id="7" name="Recorded Sound">
            <a:hlinkClick r:id="" action="ppaction://media"/>
            <a:extLst>
              <a:ext uri="{FF2B5EF4-FFF2-40B4-BE49-F238E27FC236}">
                <a16:creationId xmlns:a16="http://schemas.microsoft.com/office/drawing/2014/main" id="{B178B0F7-D27C-A44E-3643-56256A9D2C99}"/>
              </a:ext>
            </a:extLst>
          </p:cNvPr>
          <p:cNvPicPr>
            <a:picLocks noChangeAspect="1"/>
          </p:cNvPicPr>
          <p:nvPr>
            <a:audioFile r:link="rId1"/>
            <p:extLst>
              <p:ext uri="{DAA4B4D4-6D71-4841-9C94-3DE7FCFB9230}">
                <p14:media xmlns:p14="http://schemas.microsoft.com/office/powerpoint/2010/main" r:embed="rId2">
                  <p14:trim st="416"/>
                </p14:media>
              </p:ext>
            </p:extLst>
          </p:nvPr>
        </p:nvPicPr>
        <p:blipFill>
          <a:blip r:embed="rId6"/>
          <a:stretch>
            <a:fillRect/>
          </a:stretch>
        </p:blipFill>
        <p:spPr>
          <a:xfrm>
            <a:off x="4964754" y="4490765"/>
            <a:ext cx="1884868" cy="1884868"/>
          </a:xfrm>
          <a:prstGeom prst="rect">
            <a:avLst/>
          </a:prstGeom>
        </p:spPr>
      </p:pic>
    </p:spTree>
    <p:extLst>
      <p:ext uri="{BB962C8B-B14F-4D97-AF65-F5344CB8AC3E}">
        <p14:creationId xmlns:p14="http://schemas.microsoft.com/office/powerpoint/2010/main" val="402947012"/>
      </p:ext>
    </p:extLst>
  </p:cSld>
  <p:clrMapOvr>
    <a:masterClrMapping/>
  </p:clrMapOvr>
  <mc:AlternateContent xmlns:mc="http://schemas.openxmlformats.org/markup-compatibility/2006" xmlns:p14="http://schemas.microsoft.com/office/powerpoint/2010/main">
    <mc:Choice Requires="p14">
      <p:transition spd="slow" p14:dur="2000" advTm="58106"/>
    </mc:Choice>
    <mc:Fallback xmlns="">
      <p:transition spd="slow" advTm="5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E03B-BF73-4080-A765-1B6411B099DF}"/>
              </a:ext>
            </a:extLst>
          </p:cNvPr>
          <p:cNvSpPr>
            <a:spLocks noGrp="1"/>
          </p:cNvSpPr>
          <p:nvPr>
            <p:ph type="title"/>
          </p:nvPr>
        </p:nvSpPr>
        <p:spPr>
          <a:xfrm>
            <a:off x="1005980" y="-104659"/>
            <a:ext cx="10515600" cy="1325563"/>
          </a:xfrm>
        </p:spPr>
        <p:txBody>
          <a:bodyPr/>
          <a:lstStyle/>
          <a:p>
            <a:pPr algn="ctr"/>
            <a:r>
              <a:rPr lang="en-US" dirty="0"/>
              <a:t>Ensure Pre-Surgery Carbohydrate Drink</a:t>
            </a:r>
          </a:p>
        </p:txBody>
      </p:sp>
      <p:pic>
        <p:nvPicPr>
          <p:cNvPr id="3" name="Picture 2" descr="A picture containing clipart&#10;&#10;Description generated with very high confidence">
            <a:extLst>
              <a:ext uri="{FF2B5EF4-FFF2-40B4-BE49-F238E27FC236}">
                <a16:creationId xmlns:a16="http://schemas.microsoft.com/office/drawing/2014/main" id="{33B84FE1-1D94-462D-B5DC-05E63A75C8EC}"/>
              </a:ext>
            </a:extLst>
          </p:cNvPr>
          <p:cNvPicPr/>
          <p:nvPr/>
        </p:nvPicPr>
        <p:blipFill>
          <a:blip r:embed="rId4"/>
          <a:stretch>
            <a:fillRect/>
          </a:stretch>
        </p:blipFill>
        <p:spPr>
          <a:xfrm>
            <a:off x="136238" y="216996"/>
            <a:ext cx="1487289" cy="510792"/>
          </a:xfrm>
          <a:prstGeom prst="rect">
            <a:avLst/>
          </a:prstGeom>
        </p:spPr>
      </p:pic>
      <p:sp>
        <p:nvSpPr>
          <p:cNvPr id="4" name="TextBox 3">
            <a:extLst>
              <a:ext uri="{FF2B5EF4-FFF2-40B4-BE49-F238E27FC236}">
                <a16:creationId xmlns:a16="http://schemas.microsoft.com/office/drawing/2014/main" id="{7C522483-A29D-4B7F-A7E9-3C0B9FD38031}"/>
              </a:ext>
            </a:extLst>
          </p:cNvPr>
          <p:cNvSpPr txBox="1"/>
          <p:nvPr/>
        </p:nvSpPr>
        <p:spPr>
          <a:xfrm>
            <a:off x="1623527" y="1400961"/>
            <a:ext cx="8762044" cy="1815882"/>
          </a:xfrm>
          <a:prstGeom prst="rect">
            <a:avLst/>
          </a:prstGeom>
          <a:noFill/>
        </p:spPr>
        <p:txBody>
          <a:bodyPr wrap="square" rtlCol="0">
            <a:spAutoFit/>
          </a:bodyPr>
          <a:lstStyle/>
          <a:p>
            <a:r>
              <a:rPr lang="en-US" sz="1600" dirty="0"/>
              <a:t>Purpose:</a:t>
            </a:r>
          </a:p>
          <a:p>
            <a:pPr marL="742950" lvl="1" indent="-285750">
              <a:buFont typeface="Wingdings" panose="05000000000000000000" pitchFamily="2" charset="2"/>
              <a:buChar char="Ø"/>
            </a:pPr>
            <a:r>
              <a:rPr lang="en-US" sz="1600" dirty="0"/>
              <a:t>Helps keep patient hydrated.</a:t>
            </a:r>
          </a:p>
          <a:p>
            <a:pPr marL="742950" lvl="1" indent="-285750">
              <a:buFont typeface="Wingdings" panose="05000000000000000000" pitchFamily="2" charset="2"/>
              <a:buChar char="Ø"/>
            </a:pPr>
            <a:r>
              <a:rPr lang="en-US" sz="1600" dirty="0"/>
              <a:t>Keeps patient blood sugar levels stable so the body does not try to break down muscle or fat for energy. </a:t>
            </a:r>
          </a:p>
          <a:p>
            <a:pPr marL="742950" lvl="1" indent="-285750">
              <a:buFont typeface="Wingdings" panose="05000000000000000000" pitchFamily="2" charset="2"/>
              <a:buChar char="Ø"/>
            </a:pPr>
            <a:r>
              <a:rPr lang="en-US" sz="1600" dirty="0"/>
              <a:t>Helps body store energy for recovery.</a:t>
            </a:r>
          </a:p>
          <a:p>
            <a:endParaRPr lang="en-US" sz="1600" dirty="0"/>
          </a:p>
          <a:p>
            <a:r>
              <a:rPr lang="en-US" sz="1600" dirty="0"/>
              <a:t>Instruct the Patient:</a:t>
            </a:r>
          </a:p>
        </p:txBody>
      </p:sp>
      <p:graphicFrame>
        <p:nvGraphicFramePr>
          <p:cNvPr id="5" name="Table 4">
            <a:extLst>
              <a:ext uri="{FF2B5EF4-FFF2-40B4-BE49-F238E27FC236}">
                <a16:creationId xmlns:a16="http://schemas.microsoft.com/office/drawing/2014/main" id="{FDB2E704-FB04-48EB-AC55-5FDD213EE9E6}"/>
              </a:ext>
            </a:extLst>
          </p:cNvPr>
          <p:cNvGraphicFramePr>
            <a:graphicFrameLocks noGrp="1"/>
          </p:cNvGraphicFramePr>
          <p:nvPr>
            <p:extLst>
              <p:ext uri="{D42A27DB-BD31-4B8C-83A1-F6EECF244321}">
                <p14:modId xmlns:p14="http://schemas.microsoft.com/office/powerpoint/2010/main" val="3684137565"/>
              </p:ext>
            </p:extLst>
          </p:nvPr>
        </p:nvGraphicFramePr>
        <p:xfrm>
          <a:off x="349115" y="3214829"/>
          <a:ext cx="8128000" cy="2926080"/>
        </p:xfrm>
        <a:graphic>
          <a:graphicData uri="http://schemas.openxmlformats.org/drawingml/2006/table">
            <a:tbl>
              <a:tblPr firstRow="1" bandRow="1">
                <a:tableStyleId>{5C22544A-7EE6-4342-B048-85BDC9FD1C3A}</a:tableStyleId>
              </a:tblPr>
              <a:tblGrid>
                <a:gridCol w="4033241">
                  <a:extLst>
                    <a:ext uri="{9D8B030D-6E8A-4147-A177-3AD203B41FA5}">
                      <a16:colId xmlns:a16="http://schemas.microsoft.com/office/drawing/2014/main" val="3040892989"/>
                    </a:ext>
                  </a:extLst>
                </a:gridCol>
                <a:gridCol w="4094759">
                  <a:extLst>
                    <a:ext uri="{9D8B030D-6E8A-4147-A177-3AD203B41FA5}">
                      <a16:colId xmlns:a16="http://schemas.microsoft.com/office/drawing/2014/main" val="3932980032"/>
                    </a:ext>
                  </a:extLst>
                </a:gridCol>
              </a:tblGrid>
              <a:tr h="0">
                <a:tc>
                  <a:txBody>
                    <a:bodyPr/>
                    <a:lstStyle/>
                    <a:p>
                      <a:pPr algn="ctr"/>
                      <a:r>
                        <a:rPr lang="en-US" dirty="0"/>
                        <a:t>Diabetic, BMI&gt;39, Gastroparesis, GERD, pregnant, GLP-Agonists</a:t>
                      </a:r>
                    </a:p>
                  </a:txBody>
                  <a:tcPr/>
                </a:tc>
                <a:tc>
                  <a:txBody>
                    <a:bodyPr/>
                    <a:lstStyle/>
                    <a:p>
                      <a:pPr algn="ctr"/>
                      <a:r>
                        <a:rPr lang="en-US" dirty="0"/>
                        <a:t>All other Patients</a:t>
                      </a:r>
                    </a:p>
                  </a:txBody>
                  <a:tcPr/>
                </a:tc>
                <a:extLst>
                  <a:ext uri="{0D108BD9-81ED-4DB2-BD59-A6C34878D82A}">
                    <a16:rowId xmlns:a16="http://schemas.microsoft.com/office/drawing/2014/main" val="547784867"/>
                  </a:ext>
                </a:extLst>
              </a:tr>
              <a:tr h="1629671">
                <a:tc>
                  <a:txBody>
                    <a:bodyPr/>
                    <a:lstStyle/>
                    <a:p>
                      <a:r>
                        <a:rPr lang="en-US" dirty="0"/>
                        <a:t>One bottle of Ensure</a:t>
                      </a:r>
                    </a:p>
                    <a:p>
                      <a:endParaRPr lang="en-US" dirty="0"/>
                    </a:p>
                    <a:p>
                      <a:pPr marL="285750" indent="-285750">
                        <a:buFont typeface="Wingdings" panose="05000000000000000000" pitchFamily="2" charset="2"/>
                        <a:buChar char="Ø"/>
                      </a:pPr>
                      <a:r>
                        <a:rPr lang="en-US" dirty="0"/>
                        <a:t> Drink before bed the night before surgery.</a:t>
                      </a:r>
                    </a:p>
                  </a:txBody>
                  <a:tcPr/>
                </a:tc>
                <a:tc>
                  <a:txBody>
                    <a:bodyPr/>
                    <a:lstStyle/>
                    <a:p>
                      <a:r>
                        <a:rPr lang="en-US" dirty="0"/>
                        <a:t>Two Bottles of Ensure</a:t>
                      </a:r>
                    </a:p>
                    <a:p>
                      <a:endParaRPr lang="en-US" dirty="0"/>
                    </a:p>
                    <a:p>
                      <a:pPr marL="285750" indent="-285750">
                        <a:buFont typeface="Wingdings" panose="05000000000000000000" pitchFamily="2" charset="2"/>
                        <a:buChar char="Ø"/>
                      </a:pPr>
                      <a:r>
                        <a:rPr lang="en-US" dirty="0"/>
                        <a:t>Drink 1</a:t>
                      </a:r>
                      <a:r>
                        <a:rPr lang="en-US" baseline="30000" dirty="0"/>
                        <a:t>st</a:t>
                      </a:r>
                      <a:r>
                        <a:rPr lang="en-US" dirty="0"/>
                        <a:t> bottle before bed night before surgery.</a:t>
                      </a:r>
                    </a:p>
                    <a:p>
                      <a:pPr marL="0" indent="0">
                        <a:buFont typeface="Wingdings" panose="05000000000000000000" pitchFamily="2" charset="2"/>
                        <a:buNone/>
                      </a:pPr>
                      <a:endParaRPr lang="en-US" dirty="0"/>
                    </a:p>
                    <a:p>
                      <a:pPr marL="285750" indent="-285750">
                        <a:buFont typeface="Wingdings" panose="05000000000000000000" pitchFamily="2" charset="2"/>
                        <a:buChar char="Ø"/>
                      </a:pPr>
                      <a:r>
                        <a:rPr lang="en-US" dirty="0"/>
                        <a:t>Drink 2</a:t>
                      </a:r>
                      <a:r>
                        <a:rPr lang="en-US" baseline="30000" dirty="0"/>
                        <a:t>nd</a:t>
                      </a:r>
                      <a:r>
                        <a:rPr lang="en-US" dirty="0"/>
                        <a:t> bottle on their way to hospital morning of surgery.</a:t>
                      </a:r>
                    </a:p>
                    <a:p>
                      <a:endParaRPr lang="en-US" dirty="0"/>
                    </a:p>
                  </a:txBody>
                  <a:tcPr/>
                </a:tc>
                <a:extLst>
                  <a:ext uri="{0D108BD9-81ED-4DB2-BD59-A6C34878D82A}">
                    <a16:rowId xmlns:a16="http://schemas.microsoft.com/office/drawing/2014/main" val="1983977975"/>
                  </a:ext>
                </a:extLst>
              </a:tr>
            </a:tbl>
          </a:graphicData>
        </a:graphic>
      </p:graphicFrame>
      <p:sp>
        <p:nvSpPr>
          <p:cNvPr id="6" name="Footer Placeholder 6">
            <a:extLst>
              <a:ext uri="{FF2B5EF4-FFF2-40B4-BE49-F238E27FC236}">
                <a16:creationId xmlns:a16="http://schemas.microsoft.com/office/drawing/2014/main" id="{68EE28D0-66E1-48DB-B499-069E02CE4D43}"/>
              </a:ext>
            </a:extLst>
          </p:cNvPr>
          <p:cNvSpPr>
            <a:spLocks noGrp="1"/>
          </p:cNvSpPr>
          <p:nvPr>
            <p:ph type="ftr" sz="quarter" idx="11"/>
          </p:nvPr>
        </p:nvSpPr>
        <p:spPr>
          <a:xfrm>
            <a:off x="136238" y="6502255"/>
            <a:ext cx="4114800" cy="365125"/>
          </a:xfrm>
        </p:spPr>
        <p:txBody>
          <a:bodyPr/>
          <a:lstStyle/>
          <a:p>
            <a:pPr algn="l"/>
            <a:r>
              <a:rPr lang="en-US" dirty="0"/>
              <a:t>04/08/2024</a:t>
            </a:r>
          </a:p>
        </p:txBody>
      </p:sp>
      <p:sp>
        <p:nvSpPr>
          <p:cNvPr id="7" name="TextBox 6">
            <a:extLst>
              <a:ext uri="{FF2B5EF4-FFF2-40B4-BE49-F238E27FC236}">
                <a16:creationId xmlns:a16="http://schemas.microsoft.com/office/drawing/2014/main" id="{EFD7228B-74AD-6743-9403-4C1CDD29AF51}"/>
              </a:ext>
            </a:extLst>
          </p:cNvPr>
          <p:cNvSpPr txBox="1"/>
          <p:nvPr/>
        </p:nvSpPr>
        <p:spPr>
          <a:xfrm>
            <a:off x="8748264" y="4941761"/>
            <a:ext cx="309707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rgbClr val="181F22"/>
                </a:solidFill>
                <a:latin typeface="Titillium Web Light"/>
              </a:rPr>
              <a:t>****Other options: Gatorade - 20 oz = 35 g Carb, Boost Breeze (8 oz = 54 g Carb), Clear Fast (12 oz - 50 g carb)</a:t>
            </a:r>
            <a:endParaRPr lang="en-US" dirty="0"/>
          </a:p>
        </p:txBody>
      </p:sp>
      <p:pic>
        <p:nvPicPr>
          <p:cNvPr id="8" name="Recorded Sound">
            <a:hlinkClick r:id="" action="ppaction://media"/>
            <a:extLst>
              <a:ext uri="{FF2B5EF4-FFF2-40B4-BE49-F238E27FC236}">
                <a16:creationId xmlns:a16="http://schemas.microsoft.com/office/drawing/2014/main" id="{52C08FC8-6C78-D6E4-539A-F4FA37B4120E}"/>
              </a:ext>
            </a:extLst>
          </p:cNvPr>
          <p:cNvPicPr>
            <a:picLocks noChangeAspect="1"/>
          </p:cNvPicPr>
          <p:nvPr>
            <a:audioFile r:link="rId1"/>
            <p:extLst>
              <p:ext uri="{DAA4B4D4-6D71-4841-9C94-3DE7FCFB9230}">
                <p14:media xmlns:p14="http://schemas.microsoft.com/office/powerpoint/2010/main" r:embed="rId2">
                  <p14:trim st="494"/>
                </p14:media>
              </p:ext>
            </p:extLst>
          </p:nvPr>
        </p:nvPicPr>
        <p:blipFill>
          <a:blip r:embed="rId5"/>
          <a:stretch>
            <a:fillRect/>
          </a:stretch>
        </p:blipFill>
        <p:spPr>
          <a:xfrm>
            <a:off x="9104852" y="2378137"/>
            <a:ext cx="2068028" cy="2068028"/>
          </a:xfrm>
          <a:prstGeom prst="rect">
            <a:avLst/>
          </a:prstGeom>
        </p:spPr>
      </p:pic>
    </p:spTree>
    <p:extLst>
      <p:ext uri="{BB962C8B-B14F-4D97-AF65-F5344CB8AC3E}">
        <p14:creationId xmlns:p14="http://schemas.microsoft.com/office/powerpoint/2010/main" val="659812664"/>
      </p:ext>
    </p:extLst>
  </p:cSld>
  <p:clrMapOvr>
    <a:masterClrMapping/>
  </p:clrMapOvr>
  <mc:AlternateContent xmlns:mc="http://schemas.openxmlformats.org/markup-compatibility/2006" xmlns:p14="http://schemas.microsoft.com/office/powerpoint/2010/main">
    <mc:Choice Requires="p14">
      <p:transition spd="slow" p14:dur="2000" advTm="68996"/>
    </mc:Choice>
    <mc:Fallback xmlns="">
      <p:transition spd="slow" advTm="6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A close up of some shoes&#10;&#10;Description generated with high confidence">
            <a:extLst>
              <a:ext uri="{FF2B5EF4-FFF2-40B4-BE49-F238E27FC236}">
                <a16:creationId xmlns:a16="http://schemas.microsoft.com/office/drawing/2014/main" id="{4C351294-5206-44F4-9A60-A7CE1162CBD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3226" r="15028"/>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8F30FB21-6330-436A-B6D7-F66B869C7D97}"/>
              </a:ext>
            </a:extLst>
          </p:cNvPr>
          <p:cNvSpPr>
            <a:spLocks noGrp="1"/>
          </p:cNvSpPr>
          <p:nvPr>
            <p:ph type="title"/>
          </p:nvPr>
        </p:nvSpPr>
        <p:spPr>
          <a:xfrm>
            <a:off x="804998" y="798445"/>
            <a:ext cx="4803636" cy="1311664"/>
          </a:xfrm>
        </p:spPr>
        <p:txBody>
          <a:bodyPr>
            <a:normAutofit/>
          </a:bodyPr>
          <a:lstStyle/>
          <a:p>
            <a:r>
              <a:rPr lang="en-US" dirty="0"/>
              <a:t>Exercise</a:t>
            </a:r>
            <a:endParaRPr lang="en-US" dirty="0">
              <a:solidFill>
                <a:srgbClr val="000000"/>
              </a:solidFill>
            </a:endParaRPr>
          </a:p>
        </p:txBody>
      </p:sp>
      <p:sp>
        <p:nvSpPr>
          <p:cNvPr id="11" name="Content Placeholder 10">
            <a:extLst>
              <a:ext uri="{FF2B5EF4-FFF2-40B4-BE49-F238E27FC236}">
                <a16:creationId xmlns:a16="http://schemas.microsoft.com/office/drawing/2014/main" id="{F1AD279A-E0CE-4E8E-81C8-BC50E3930E03}"/>
              </a:ext>
            </a:extLst>
          </p:cNvPr>
          <p:cNvSpPr>
            <a:spLocks noGrp="1"/>
          </p:cNvSpPr>
          <p:nvPr>
            <p:ph idx="1"/>
          </p:nvPr>
        </p:nvSpPr>
        <p:spPr>
          <a:xfrm>
            <a:off x="804997" y="2272143"/>
            <a:ext cx="4706803" cy="3788830"/>
          </a:xfrm>
        </p:spPr>
        <p:txBody>
          <a:bodyPr anchor="ctr">
            <a:normAutofit fontScale="92500" lnSpcReduction="10000"/>
          </a:bodyPr>
          <a:lstStyle/>
          <a:p>
            <a:pPr marL="0" indent="0">
              <a:buNone/>
            </a:pPr>
            <a:r>
              <a:rPr lang="en-US" sz="2200" dirty="0">
                <a:solidFill>
                  <a:srgbClr val="000000"/>
                </a:solidFill>
                <a:latin typeface="Times New Roman" panose="02020603050405020304" pitchFamily="18" charset="0"/>
                <a:cs typeface="Times New Roman" panose="02020603050405020304" pitchFamily="18" charset="0"/>
              </a:rPr>
              <a:t>Surgery is ultimately like running a marathon.</a:t>
            </a:r>
          </a:p>
          <a:p>
            <a:pPr marL="0" indent="0">
              <a:buNone/>
            </a:pPr>
            <a:endParaRPr lang="en-US" sz="2200" dirty="0">
              <a:solidFill>
                <a:srgbClr val="000000"/>
              </a:solidFill>
              <a:latin typeface="Times New Roman" panose="02020603050405020304" pitchFamily="18" charset="0"/>
              <a:cs typeface="Times New Roman" panose="02020603050405020304" pitchFamily="18" charset="0"/>
            </a:endParaRPr>
          </a:p>
          <a:p>
            <a:pPr marL="0" indent="0">
              <a:buNone/>
            </a:pPr>
            <a:r>
              <a:rPr lang="en-US" sz="2200" dirty="0">
                <a:solidFill>
                  <a:srgbClr val="000000"/>
                </a:solidFill>
                <a:latin typeface="Times New Roman" panose="02020603050405020304" pitchFamily="18" charset="0"/>
                <a:cs typeface="Times New Roman" panose="02020603050405020304" pitchFamily="18" charset="0"/>
              </a:rPr>
              <a:t>The term “Prehabilitation” refers to working out before surgery.</a:t>
            </a:r>
          </a:p>
          <a:p>
            <a:pPr marL="0" indent="0">
              <a:buNone/>
            </a:pPr>
            <a:endParaRPr lang="en-US" sz="2200" dirty="0">
              <a:solidFill>
                <a:srgbClr val="000000"/>
              </a:solidFill>
              <a:latin typeface="Times New Roman" panose="02020603050405020304" pitchFamily="18" charset="0"/>
              <a:cs typeface="Times New Roman" panose="02020603050405020304" pitchFamily="18" charset="0"/>
            </a:endParaRPr>
          </a:p>
          <a:p>
            <a:pPr marL="0" indent="0">
              <a:buNone/>
            </a:pPr>
            <a:r>
              <a:rPr lang="en-US" sz="2200" dirty="0">
                <a:solidFill>
                  <a:srgbClr val="000000"/>
                </a:solidFill>
                <a:latin typeface="Times New Roman" panose="02020603050405020304" pitchFamily="18" charset="0"/>
                <a:cs typeface="Times New Roman" panose="02020603050405020304" pitchFamily="18" charset="0"/>
              </a:rPr>
              <a:t>Instruct the patient to </a:t>
            </a:r>
            <a:r>
              <a:rPr lang="en-US" sz="2200" dirty="0">
                <a:latin typeface="Times New Roman" panose="02020603050405020304" pitchFamily="18" charset="0"/>
                <a:cs typeface="Times New Roman" panose="02020603050405020304" pitchFamily="18" charset="0"/>
              </a:rPr>
              <a:t>Increase their exercise! </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Even adding in just 10 minutes of walking 3 times a day will help increase their stamina! </a:t>
            </a:r>
          </a:p>
          <a:p>
            <a:pPr marL="0" indent="0">
              <a:buNone/>
            </a:pPr>
            <a:endParaRPr lang="en-US" sz="2000" dirty="0">
              <a:solidFill>
                <a:srgbClr val="000000"/>
              </a:solidFill>
            </a:endParaRPr>
          </a:p>
        </p:txBody>
      </p:sp>
      <p:pic>
        <p:nvPicPr>
          <p:cNvPr id="10" name="Picture 9" descr="A picture containing clipart&#10;&#10;Description generated with very high confidence">
            <a:extLst>
              <a:ext uri="{FF2B5EF4-FFF2-40B4-BE49-F238E27FC236}">
                <a16:creationId xmlns:a16="http://schemas.microsoft.com/office/drawing/2014/main" id="{78C23069-E9FA-4451-ADAA-0DC3D73072CF}"/>
              </a:ext>
            </a:extLst>
          </p:cNvPr>
          <p:cNvPicPr/>
          <p:nvPr/>
        </p:nvPicPr>
        <p:blipFill>
          <a:blip r:embed="rId5"/>
          <a:stretch>
            <a:fillRect/>
          </a:stretch>
        </p:blipFill>
        <p:spPr>
          <a:xfrm>
            <a:off x="136238" y="216996"/>
            <a:ext cx="1487289" cy="510792"/>
          </a:xfrm>
          <a:prstGeom prst="rect">
            <a:avLst/>
          </a:prstGeom>
        </p:spPr>
      </p:pic>
      <p:sp>
        <p:nvSpPr>
          <p:cNvPr id="12" name="Date Placeholder 3">
            <a:extLst>
              <a:ext uri="{FF2B5EF4-FFF2-40B4-BE49-F238E27FC236}">
                <a16:creationId xmlns:a16="http://schemas.microsoft.com/office/drawing/2014/main" id="{829289F2-64D3-49E5-976A-23C4B4A769BF}"/>
              </a:ext>
            </a:extLst>
          </p:cNvPr>
          <p:cNvSpPr>
            <a:spLocks noGrp="1"/>
          </p:cNvSpPr>
          <p:nvPr>
            <p:ph type="dt" sz="half" idx="10"/>
          </p:nvPr>
        </p:nvSpPr>
        <p:spPr>
          <a:xfrm>
            <a:off x="136238" y="6393672"/>
            <a:ext cx="2743200" cy="365125"/>
          </a:xfrm>
        </p:spPr>
        <p:txBody>
          <a:bodyPr>
            <a:normAutofit/>
          </a:bodyPr>
          <a:lstStyle/>
          <a:p>
            <a:pPr>
              <a:spcAft>
                <a:spcPts val="600"/>
              </a:spcAft>
            </a:pPr>
            <a:fld id="{9630B1D4-2D06-44EC-88F7-65B22CAA73C2}" type="datetime1">
              <a:rPr lang="en-US" smtClean="0"/>
              <a:pPr>
                <a:spcAft>
                  <a:spcPts val="600"/>
                </a:spcAft>
              </a:pPr>
              <a:t>6/5/2024</a:t>
            </a:fld>
            <a:endParaRPr lang="en-US" dirty="0"/>
          </a:p>
        </p:txBody>
      </p:sp>
      <p:pic>
        <p:nvPicPr>
          <p:cNvPr id="4" name="Recorded Sound">
            <a:hlinkClick r:id="" action="ppaction://media"/>
            <a:extLst>
              <a:ext uri="{FF2B5EF4-FFF2-40B4-BE49-F238E27FC236}">
                <a16:creationId xmlns:a16="http://schemas.microsoft.com/office/drawing/2014/main" id="{65F00119-5117-D71A-CE9E-A065DF92E7CA}"/>
              </a:ext>
            </a:extLst>
          </p:cNvPr>
          <p:cNvPicPr>
            <a:picLocks noChangeAspect="1"/>
          </p:cNvPicPr>
          <p:nvPr>
            <a:audioFile r:link="rId1"/>
            <p:extLst>
              <p:ext uri="{DAA4B4D4-6D71-4841-9C94-3DE7FCFB9230}">
                <p14:media xmlns:p14="http://schemas.microsoft.com/office/powerpoint/2010/main" r:embed="rId2">
                  <p14:trim st="240"/>
                </p14:media>
              </p:ext>
            </p:extLst>
          </p:nvPr>
        </p:nvPicPr>
        <p:blipFill>
          <a:blip r:embed="rId6"/>
          <a:stretch>
            <a:fillRect/>
          </a:stretch>
        </p:blipFill>
        <p:spPr>
          <a:xfrm>
            <a:off x="3728891" y="256844"/>
            <a:ext cx="1682600" cy="1682600"/>
          </a:xfrm>
          <a:prstGeom prst="rect">
            <a:avLst/>
          </a:prstGeom>
        </p:spPr>
      </p:pic>
    </p:spTree>
    <p:extLst>
      <p:ext uri="{BB962C8B-B14F-4D97-AF65-F5344CB8AC3E}">
        <p14:creationId xmlns:p14="http://schemas.microsoft.com/office/powerpoint/2010/main" val="939080757"/>
      </p:ext>
    </p:extLst>
  </p:cSld>
  <p:clrMapOvr>
    <a:masterClrMapping/>
  </p:clrMapOvr>
  <mc:AlternateContent xmlns:mc="http://schemas.openxmlformats.org/markup-compatibility/2006" xmlns:p14="http://schemas.microsoft.com/office/powerpoint/2010/main">
    <mc:Choice Requires="p14">
      <p:transition spd="slow" p14:dur="2000" advTm="20233"/>
    </mc:Choice>
    <mc:Fallback xmlns="">
      <p:transition spd="slow" advTm="2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3551-9A37-898A-A7BA-26E3F060094E}"/>
              </a:ext>
            </a:extLst>
          </p:cNvPr>
          <p:cNvSpPr>
            <a:spLocks noGrp="1"/>
          </p:cNvSpPr>
          <p:nvPr>
            <p:ph type="title"/>
          </p:nvPr>
        </p:nvSpPr>
        <p:spPr/>
        <p:txBody>
          <a:bodyPr>
            <a:normAutofit/>
          </a:bodyPr>
          <a:lstStyle/>
          <a:p>
            <a:pPr algn="ctr"/>
            <a:r>
              <a:rPr lang="en-US" sz="6600" b="1" dirty="0"/>
              <a:t>Objectives</a:t>
            </a:r>
          </a:p>
        </p:txBody>
      </p:sp>
      <p:sp>
        <p:nvSpPr>
          <p:cNvPr id="4" name="TextBox 3">
            <a:extLst>
              <a:ext uri="{FF2B5EF4-FFF2-40B4-BE49-F238E27FC236}">
                <a16:creationId xmlns:a16="http://schemas.microsoft.com/office/drawing/2014/main" id="{09E7FEBE-F0A4-953A-2408-4C14F973A06A}"/>
              </a:ext>
            </a:extLst>
          </p:cNvPr>
          <p:cNvSpPr txBox="1"/>
          <p:nvPr/>
        </p:nvSpPr>
        <p:spPr>
          <a:xfrm>
            <a:off x="226503" y="1610685"/>
            <a:ext cx="11845255" cy="3539430"/>
          </a:xfrm>
          <a:prstGeom prst="rect">
            <a:avLst/>
          </a:prstGeom>
          <a:noFill/>
        </p:spPr>
        <p:txBody>
          <a:bodyPr wrap="square">
            <a:spAutoFit/>
          </a:bodyPr>
          <a:lstStyle/>
          <a:p>
            <a:pPr algn="l" rtl="0" fontAlgn="base"/>
            <a:r>
              <a:rPr lang="en-US" sz="3200" b="0" i="0" dirty="0">
                <a:solidFill>
                  <a:srgbClr val="000000"/>
                </a:solidFill>
                <a:effectLst/>
                <a:latin typeface="Calibri" panose="020F0502020204030204" pitchFamily="34" charset="0"/>
              </a:rPr>
              <a:t>1. Outline the components and basic principles of the ERAS protocol. </a:t>
            </a:r>
          </a:p>
          <a:p>
            <a:pPr algn="l" rtl="0" fontAlgn="base">
              <a:buFont typeface="Arial" panose="020B0604020202020204" pitchFamily="34" charset="0"/>
              <a:buChar char="•"/>
            </a:pPr>
            <a:endParaRPr lang="en-US" sz="3200" b="0" i="0" dirty="0">
              <a:solidFill>
                <a:srgbClr val="000000"/>
              </a:solidFill>
              <a:effectLst/>
              <a:latin typeface="Calibri" panose="020F0502020204030204" pitchFamily="34" charset="0"/>
            </a:endParaRPr>
          </a:p>
          <a:p>
            <a:pPr algn="l" rtl="0" fontAlgn="base"/>
            <a:r>
              <a:rPr lang="en-US" sz="3200" b="0" i="0" dirty="0">
                <a:solidFill>
                  <a:srgbClr val="000000"/>
                </a:solidFill>
                <a:effectLst/>
                <a:latin typeface="Calibri" panose="020F0502020204030204" pitchFamily="34" charset="0"/>
              </a:rPr>
              <a:t>2. Review the benefits of using an ERAS protocol and the science behind ERAS protocols.</a:t>
            </a:r>
          </a:p>
          <a:p>
            <a:pPr algn="l" rtl="0" fontAlgn="base"/>
            <a:r>
              <a:rPr lang="en-US" sz="3200" b="0" i="0" dirty="0">
                <a:solidFill>
                  <a:srgbClr val="000000"/>
                </a:solidFill>
                <a:effectLst/>
                <a:latin typeface="Calibri" panose="020F0502020204030204" pitchFamily="34" charset="0"/>
              </a:rPr>
              <a:t> </a:t>
            </a:r>
          </a:p>
          <a:p>
            <a:pPr algn="l" rtl="0" fontAlgn="base"/>
            <a:r>
              <a:rPr lang="en-US" sz="3200" b="0" i="0" dirty="0">
                <a:solidFill>
                  <a:srgbClr val="000000"/>
                </a:solidFill>
                <a:effectLst/>
                <a:latin typeface="Calibri" panose="020F0502020204030204" pitchFamily="34" charset="0"/>
              </a:rPr>
              <a:t>3. Define the role of the surgical coordinator/surgical educator and help guide preparation of patients for surgery.</a:t>
            </a:r>
          </a:p>
        </p:txBody>
      </p:sp>
      <p:pic>
        <p:nvPicPr>
          <p:cNvPr id="5" name="Recorded Sound">
            <a:hlinkClick r:id="" action="ppaction://media"/>
            <a:extLst>
              <a:ext uri="{FF2B5EF4-FFF2-40B4-BE49-F238E27FC236}">
                <a16:creationId xmlns:a16="http://schemas.microsoft.com/office/drawing/2014/main" id="{4665B005-E00C-2833-B2D4-84AB40D1C1B2}"/>
              </a:ext>
            </a:extLst>
          </p:cNvPr>
          <p:cNvPicPr>
            <a:picLocks noChangeAspect="1"/>
          </p:cNvPicPr>
          <p:nvPr>
            <a:audioFile r:link="rId1"/>
            <p:extLst>
              <p:ext uri="{DAA4B4D4-6D71-4841-9C94-3DE7FCFB9230}">
                <p14:media xmlns:p14="http://schemas.microsoft.com/office/powerpoint/2010/main" r:embed="rId2">
                  <p14:trim st="1160"/>
                </p14:media>
              </p:ext>
            </p:extLst>
          </p:nvPr>
        </p:nvPicPr>
        <p:blipFill>
          <a:blip r:embed="rId4"/>
          <a:stretch>
            <a:fillRect/>
          </a:stretch>
        </p:blipFill>
        <p:spPr>
          <a:xfrm>
            <a:off x="4734187" y="5150115"/>
            <a:ext cx="1510744" cy="1510744"/>
          </a:xfrm>
          <a:prstGeom prst="rect">
            <a:avLst/>
          </a:prstGeom>
        </p:spPr>
      </p:pic>
    </p:spTree>
    <p:extLst>
      <p:ext uri="{BB962C8B-B14F-4D97-AF65-F5344CB8AC3E}">
        <p14:creationId xmlns:p14="http://schemas.microsoft.com/office/powerpoint/2010/main" val="1035943128"/>
      </p:ext>
    </p:extLst>
  </p:cSld>
  <p:clrMapOvr>
    <a:masterClrMapping/>
  </p:clrMapOvr>
  <mc:AlternateContent xmlns:mc="http://schemas.openxmlformats.org/markup-compatibility/2006" xmlns:p14="http://schemas.microsoft.com/office/powerpoint/2010/main">
    <mc:Choice Requires="p14">
      <p:transition spd="slow" p14:dur="2000" advTm="28570"/>
    </mc:Choice>
    <mc:Fallback xmlns="">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8FFA-B899-4CC0-9952-65D75F517877}"/>
              </a:ext>
            </a:extLst>
          </p:cNvPr>
          <p:cNvSpPr>
            <a:spLocks noGrp="1"/>
          </p:cNvSpPr>
          <p:nvPr>
            <p:ph type="title"/>
          </p:nvPr>
        </p:nvSpPr>
        <p:spPr>
          <a:xfrm>
            <a:off x="838200" y="365125"/>
            <a:ext cx="10515600" cy="1325563"/>
          </a:xfrm>
        </p:spPr>
        <p:txBody>
          <a:bodyPr>
            <a:normAutofit/>
          </a:bodyPr>
          <a:lstStyle/>
          <a:p>
            <a:pPr algn="ctr"/>
            <a:r>
              <a:rPr lang="en-US" sz="4800" dirty="0"/>
              <a:t>General Medication Instructions</a:t>
            </a:r>
            <a:br>
              <a:rPr lang="en-US" dirty="0"/>
            </a:br>
            <a:endParaRPr lang="en-US" sz="2000">
              <a:cs typeface="Calibri Light"/>
            </a:endParaRPr>
          </a:p>
        </p:txBody>
      </p:sp>
      <p:sp>
        <p:nvSpPr>
          <p:cNvPr id="4" name="Date Placeholder 3">
            <a:extLst>
              <a:ext uri="{FF2B5EF4-FFF2-40B4-BE49-F238E27FC236}">
                <a16:creationId xmlns:a16="http://schemas.microsoft.com/office/drawing/2014/main" id="{8F7921C4-1E72-4AE7-9DFD-1CFC4C71ED19}"/>
              </a:ext>
            </a:extLst>
          </p:cNvPr>
          <p:cNvSpPr>
            <a:spLocks noGrp="1"/>
          </p:cNvSpPr>
          <p:nvPr>
            <p:ph type="dt" sz="half" idx="10"/>
          </p:nvPr>
        </p:nvSpPr>
        <p:spPr>
          <a:xfrm>
            <a:off x="838200" y="6356350"/>
            <a:ext cx="2743200" cy="365125"/>
          </a:xfrm>
        </p:spPr>
        <p:txBody>
          <a:bodyPr>
            <a:normAutofit/>
          </a:bodyPr>
          <a:lstStyle/>
          <a:p>
            <a:pPr>
              <a:spcAft>
                <a:spcPts val="600"/>
              </a:spcAft>
            </a:pPr>
            <a:fld id="{9630B1D4-2D06-44EC-88F7-65B22CAA73C2}" type="datetime1">
              <a:rPr lang="en-US" smtClean="0"/>
              <a:pPr>
                <a:spcAft>
                  <a:spcPts val="600"/>
                </a:spcAft>
              </a:pPr>
              <a:t>6/5/2024</a:t>
            </a:fld>
            <a:endParaRPr lang="en-US"/>
          </a:p>
        </p:txBody>
      </p:sp>
      <p:pic>
        <p:nvPicPr>
          <p:cNvPr id="6" name="Picture 5">
            <a:extLst>
              <a:ext uri="{FF2B5EF4-FFF2-40B4-BE49-F238E27FC236}">
                <a16:creationId xmlns:a16="http://schemas.microsoft.com/office/drawing/2014/main" id="{4523F198-3F01-43FA-B0AF-88E1B6C1DAB3}"/>
              </a:ext>
            </a:extLst>
          </p:cNvPr>
          <p:cNvPicPr/>
          <p:nvPr/>
        </p:nvPicPr>
        <p:blipFill>
          <a:blip r:embed="rId4"/>
          <a:stretch>
            <a:fillRect/>
          </a:stretch>
        </p:blipFill>
        <p:spPr>
          <a:xfrm>
            <a:off x="136238" y="216996"/>
            <a:ext cx="1487289" cy="510792"/>
          </a:xfrm>
          <a:prstGeom prst="rect">
            <a:avLst/>
          </a:prstGeom>
        </p:spPr>
      </p:pic>
      <p:pic>
        <p:nvPicPr>
          <p:cNvPr id="15" name="Content Placeholder 14" descr="Common Medications Used in Medication-assisted Treatment">
            <a:extLst>
              <a:ext uri="{FF2B5EF4-FFF2-40B4-BE49-F238E27FC236}">
                <a16:creationId xmlns:a16="http://schemas.microsoft.com/office/drawing/2014/main" id="{43695662-F360-FD79-649A-DDBA780CEEDD}"/>
              </a:ext>
            </a:extLst>
          </p:cNvPr>
          <p:cNvPicPr>
            <a:picLocks noGrp="1" noChangeAspect="1"/>
          </p:cNvPicPr>
          <p:nvPr>
            <p:ph idx="1"/>
          </p:nvPr>
        </p:nvPicPr>
        <p:blipFill>
          <a:blip r:embed="rId5"/>
          <a:stretch>
            <a:fillRect/>
          </a:stretch>
        </p:blipFill>
        <p:spPr>
          <a:xfrm>
            <a:off x="3262679" y="3781363"/>
            <a:ext cx="5021873" cy="2510936"/>
          </a:xfrm>
        </p:spPr>
      </p:pic>
      <p:sp>
        <p:nvSpPr>
          <p:cNvPr id="16" name="TextBox 15">
            <a:extLst>
              <a:ext uri="{FF2B5EF4-FFF2-40B4-BE49-F238E27FC236}">
                <a16:creationId xmlns:a16="http://schemas.microsoft.com/office/drawing/2014/main" id="{EDA4BFCB-FF71-8509-3D7E-7D60B0784A5D}"/>
              </a:ext>
            </a:extLst>
          </p:cNvPr>
          <p:cNvSpPr txBox="1"/>
          <p:nvPr/>
        </p:nvSpPr>
        <p:spPr>
          <a:xfrm>
            <a:off x="1191846" y="1416538"/>
            <a:ext cx="10453075"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Please refer to the following regarding medication instructions for patients scheduled for surgery at GBMC</a:t>
            </a:r>
            <a:endParaRPr lang="en-US" dirty="0"/>
          </a:p>
          <a:p>
            <a:endParaRPr lang="en-US" sz="2000" dirty="0">
              <a:cs typeface="Calibri"/>
            </a:endParaRPr>
          </a:p>
          <a:p>
            <a:br>
              <a:rPr lang="en-US" sz="2000" dirty="0">
                <a:latin typeface="Calibri Light"/>
                <a:cs typeface="Calibri Light"/>
              </a:rPr>
            </a:br>
            <a:r>
              <a:rPr lang="en-US" sz="3200" u="sng" dirty="0">
                <a:solidFill>
                  <a:srgbClr val="0563C1"/>
                </a:solidFill>
                <a:latin typeface="Calibri Light"/>
                <a:cs typeface="Calibri Light"/>
                <a:hlinkClick r:id="rId6"/>
              </a:rPr>
              <a:t>perioperative-medications-updates-2023.pdf (gbmc.org)</a:t>
            </a:r>
            <a:endParaRPr lang="en-US" sz="3200" dirty="0"/>
          </a:p>
        </p:txBody>
      </p:sp>
      <p:pic>
        <p:nvPicPr>
          <p:cNvPr id="3" name="Recorded Sound">
            <a:hlinkClick r:id="" action="ppaction://media"/>
            <a:extLst>
              <a:ext uri="{FF2B5EF4-FFF2-40B4-BE49-F238E27FC236}">
                <a16:creationId xmlns:a16="http://schemas.microsoft.com/office/drawing/2014/main" id="{D32AB8B9-B9B0-A10B-4AA8-82E26083E5DD}"/>
              </a:ext>
            </a:extLst>
          </p:cNvPr>
          <p:cNvPicPr>
            <a:picLocks noChangeAspect="1"/>
          </p:cNvPicPr>
          <p:nvPr>
            <a:audioFile r:link="rId1"/>
            <p:extLst>
              <p:ext uri="{DAA4B4D4-6D71-4841-9C94-3DE7FCFB9230}">
                <p14:media xmlns:p14="http://schemas.microsoft.com/office/powerpoint/2010/main" r:embed="rId2">
                  <p14:trim st="161"/>
                </p14:media>
              </p:ext>
            </p:extLst>
          </p:nvPr>
        </p:nvPicPr>
        <p:blipFill>
          <a:blip r:embed="rId7"/>
          <a:stretch>
            <a:fillRect/>
          </a:stretch>
        </p:blipFill>
        <p:spPr>
          <a:xfrm>
            <a:off x="464190" y="3971487"/>
            <a:ext cx="1959529" cy="1959529"/>
          </a:xfrm>
          <a:prstGeom prst="rect">
            <a:avLst/>
          </a:prstGeom>
        </p:spPr>
      </p:pic>
    </p:spTree>
    <p:extLst>
      <p:ext uri="{BB962C8B-B14F-4D97-AF65-F5344CB8AC3E}">
        <p14:creationId xmlns:p14="http://schemas.microsoft.com/office/powerpoint/2010/main" val="1725358715"/>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EBF5090C-7147-7F86-43CC-4EDE8B99605D}"/>
              </a:ext>
            </a:extLst>
          </p:cNvPr>
          <p:cNvSpPr txBox="1"/>
          <p:nvPr/>
        </p:nvSpPr>
        <p:spPr>
          <a:xfrm>
            <a:off x="838201" y="3998018"/>
            <a:ext cx="3981854" cy="221651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Questions???</a:t>
            </a:r>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Graphic 17">
            <a:extLst>
              <a:ext uri="{FF2B5EF4-FFF2-40B4-BE49-F238E27FC236}">
                <a16:creationId xmlns:a16="http://schemas.microsoft.com/office/drawing/2014/main" id="{E1F8FD33-5A4E-9470-81DA-12161C8E601B}"/>
              </a:ext>
            </a:extLst>
          </p:cNvPr>
          <p:cNvPicPr/>
          <p:nvPr/>
        </p:nvPicPr>
        <p:blipFill>
          <a:blip r:embed="rId2">
            <a:extLst>
              <a:ext uri="{96DAC541-7B7A-43D3-8B79-37D633B846F1}">
                <asvg:svgBlip xmlns:asvg="http://schemas.microsoft.com/office/drawing/2016/SVG/main" r:embed="rId3"/>
              </a:ext>
            </a:extLst>
          </a:blip>
          <a:stretch>
            <a:fillRect/>
          </a:stretch>
        </p:blipFill>
        <p:spPr>
          <a:xfrm>
            <a:off x="659914" y="859009"/>
            <a:ext cx="10872172" cy="264846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TextBox 2">
            <a:extLst>
              <a:ext uri="{FF2B5EF4-FFF2-40B4-BE49-F238E27FC236}">
                <a16:creationId xmlns:a16="http://schemas.microsoft.com/office/drawing/2014/main" id="{89F51B0F-62EC-62A2-564F-A8B14AC060AB}"/>
              </a:ext>
            </a:extLst>
          </p:cNvPr>
          <p:cNvSpPr txBox="1"/>
          <p:nvPr/>
        </p:nvSpPr>
        <p:spPr>
          <a:xfrm>
            <a:off x="4396902" y="3998019"/>
            <a:ext cx="6956899" cy="2216512"/>
          </a:xfrm>
          <a:prstGeom prst="rect">
            <a:avLst/>
          </a:prstGeom>
        </p:spPr>
        <p:txBody>
          <a:bodyPr vert="horz" lIns="91440" tIns="45720" rIns="91440" bIns="45720" rtlCol="0">
            <a:normAutofit/>
          </a:bodyPr>
          <a:lstStyle/>
          <a:p>
            <a:pPr>
              <a:lnSpc>
                <a:spcPct val="90000"/>
              </a:lnSpc>
              <a:spcAft>
                <a:spcPts val="600"/>
              </a:spcAft>
            </a:pPr>
            <a:r>
              <a:rPr lang="en-US" b="1" dirty="0"/>
              <a:t>Rachel Hellmann MSN, RN, CNOR</a:t>
            </a:r>
          </a:p>
          <a:p>
            <a:pPr>
              <a:lnSpc>
                <a:spcPct val="90000"/>
              </a:lnSpc>
              <a:spcAft>
                <a:spcPts val="600"/>
              </a:spcAft>
            </a:pPr>
            <a:r>
              <a:rPr lang="en-US" dirty="0"/>
              <a:t>Perioperative and Procedural Clinical Program Nurse Manager (ERAS)</a:t>
            </a:r>
          </a:p>
          <a:p>
            <a:pPr>
              <a:lnSpc>
                <a:spcPct val="90000"/>
              </a:lnSpc>
              <a:spcAft>
                <a:spcPts val="600"/>
              </a:spcAft>
            </a:pPr>
            <a:r>
              <a:rPr lang="en-US" dirty="0"/>
              <a:t>Greater Baltimore Medical Center</a:t>
            </a:r>
          </a:p>
          <a:p>
            <a:pPr>
              <a:lnSpc>
                <a:spcPct val="90000"/>
              </a:lnSpc>
              <a:spcAft>
                <a:spcPts val="600"/>
              </a:spcAft>
            </a:pPr>
            <a:r>
              <a:rPr lang="en-US" dirty="0"/>
              <a:t>6701 N. Charles Street, Towson, MD</a:t>
            </a:r>
          </a:p>
          <a:p>
            <a:pPr>
              <a:lnSpc>
                <a:spcPct val="90000"/>
              </a:lnSpc>
              <a:spcAft>
                <a:spcPts val="600"/>
              </a:spcAft>
            </a:pPr>
            <a:r>
              <a:rPr lang="en-US" dirty="0"/>
              <a:t>rhellmann@gbmc.org</a:t>
            </a:r>
          </a:p>
          <a:p>
            <a:pPr indent="-228600">
              <a:lnSpc>
                <a:spcPct val="90000"/>
              </a:lnSpc>
              <a:spcAft>
                <a:spcPts val="600"/>
              </a:spcAft>
              <a:buFont typeface="Arial" panose="020B0604020202020204" pitchFamily="34" charset="0"/>
              <a:buChar char="•"/>
            </a:pPr>
            <a:endParaRPr lang="en-US" dirty="0"/>
          </a:p>
        </p:txBody>
      </p:sp>
      <p:pic>
        <p:nvPicPr>
          <p:cNvPr id="5" name="Picture 4" descr="A green and white logo&#10;&#10;Description automatically generated">
            <a:extLst>
              <a:ext uri="{FF2B5EF4-FFF2-40B4-BE49-F238E27FC236}">
                <a16:creationId xmlns:a16="http://schemas.microsoft.com/office/drawing/2014/main" id="{4D687F4B-A4E7-A6A2-20F5-BDB429922F3F}"/>
              </a:ext>
            </a:extLst>
          </p:cNvPr>
          <p:cNvPicPr/>
          <p:nvPr/>
        </p:nvPicPr>
        <p:blipFill>
          <a:blip r:embed="rId4"/>
          <a:stretch>
            <a:fillRect/>
          </a:stretch>
        </p:blipFill>
        <p:spPr>
          <a:xfrm>
            <a:off x="136238" y="216996"/>
            <a:ext cx="1487289" cy="510792"/>
          </a:xfrm>
          <a:prstGeom prst="rect">
            <a:avLst/>
          </a:prstGeom>
        </p:spPr>
      </p:pic>
    </p:spTree>
    <p:extLst>
      <p:ext uri="{BB962C8B-B14F-4D97-AF65-F5344CB8AC3E}">
        <p14:creationId xmlns:p14="http://schemas.microsoft.com/office/powerpoint/2010/main" val="2029702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EC6D-085A-4CB5-957A-1930403EB129}"/>
              </a:ext>
            </a:extLst>
          </p:cNvPr>
          <p:cNvSpPr>
            <a:spLocks noGrp="1"/>
          </p:cNvSpPr>
          <p:nvPr>
            <p:ph type="title"/>
          </p:nvPr>
        </p:nvSpPr>
        <p:spPr>
          <a:xfrm>
            <a:off x="507775" y="-1017"/>
            <a:ext cx="10515600" cy="1325563"/>
          </a:xfrm>
        </p:spPr>
        <p:txBody>
          <a:bodyPr/>
          <a:lstStyle/>
          <a:p>
            <a:pPr algn="ctr"/>
            <a:r>
              <a:rPr lang="en-US" dirty="0">
                <a:latin typeface="Calibri"/>
                <a:cs typeface="Calibri"/>
              </a:rPr>
              <a:t>What is ERAS</a:t>
            </a:r>
            <a:r>
              <a:rPr lang="en-US" sz="6600" dirty="0">
                <a:latin typeface="Calibri"/>
                <a:ea typeface="+mj-lt"/>
                <a:cs typeface="+mj-lt"/>
              </a:rPr>
              <a:t>®</a:t>
            </a:r>
            <a:r>
              <a:rPr lang="en-US" dirty="0">
                <a:latin typeface="Calibri"/>
                <a:cs typeface="Calibri"/>
              </a:rPr>
              <a:t>?</a:t>
            </a:r>
          </a:p>
        </p:txBody>
      </p:sp>
      <p:sp>
        <p:nvSpPr>
          <p:cNvPr id="3" name="Date Placeholder 2">
            <a:extLst>
              <a:ext uri="{FF2B5EF4-FFF2-40B4-BE49-F238E27FC236}">
                <a16:creationId xmlns:a16="http://schemas.microsoft.com/office/drawing/2014/main" id="{40047EBE-D24D-43DF-AD90-95839B27CA87}"/>
              </a:ext>
            </a:extLst>
          </p:cNvPr>
          <p:cNvSpPr>
            <a:spLocks noGrp="1"/>
          </p:cNvSpPr>
          <p:nvPr>
            <p:ph type="dt" sz="half" idx="10"/>
          </p:nvPr>
        </p:nvSpPr>
        <p:spPr/>
        <p:txBody>
          <a:bodyPr/>
          <a:lstStyle/>
          <a:p>
            <a:fld id="{2FD07E5E-2404-43F2-8251-6D65200E72A2}" type="datetime1">
              <a:rPr lang="en-US" smtClean="0"/>
              <a:t>6/5/2024</a:t>
            </a:fld>
            <a:endParaRPr lang="en-US"/>
          </a:p>
        </p:txBody>
      </p:sp>
      <p:sp>
        <p:nvSpPr>
          <p:cNvPr id="4" name="TextBox 3">
            <a:extLst>
              <a:ext uri="{FF2B5EF4-FFF2-40B4-BE49-F238E27FC236}">
                <a16:creationId xmlns:a16="http://schemas.microsoft.com/office/drawing/2014/main" id="{3F9FD36C-25C9-4B57-8E02-0B5B9B64DCB1}"/>
              </a:ext>
            </a:extLst>
          </p:cNvPr>
          <p:cNvSpPr txBox="1"/>
          <p:nvPr/>
        </p:nvSpPr>
        <p:spPr>
          <a:xfrm>
            <a:off x="299201" y="936044"/>
            <a:ext cx="1560598" cy="4616648"/>
          </a:xfrm>
          <a:prstGeom prst="rect">
            <a:avLst/>
          </a:prstGeom>
          <a:noFill/>
        </p:spPr>
        <p:txBody>
          <a:bodyPr wrap="square" rtlCol="0">
            <a:spAutoFit/>
          </a:bodyPr>
          <a:lstStyle/>
          <a:p>
            <a:r>
              <a:rPr lang="en-US" sz="6000" dirty="0"/>
              <a:t>E</a:t>
            </a:r>
            <a:r>
              <a:rPr lang="en-US" dirty="0"/>
              <a:t>nhanced</a:t>
            </a:r>
          </a:p>
          <a:p>
            <a:endParaRPr lang="en-US" dirty="0"/>
          </a:p>
          <a:p>
            <a:r>
              <a:rPr lang="en-US" sz="6000" dirty="0"/>
              <a:t>R</a:t>
            </a:r>
            <a:r>
              <a:rPr lang="en-US" dirty="0"/>
              <a:t>ecovery</a:t>
            </a:r>
          </a:p>
          <a:p>
            <a:endParaRPr lang="en-US" dirty="0"/>
          </a:p>
          <a:p>
            <a:r>
              <a:rPr lang="en-US" sz="6000" dirty="0"/>
              <a:t>A</a:t>
            </a:r>
            <a:r>
              <a:rPr lang="en-US" dirty="0"/>
              <a:t>fter</a:t>
            </a:r>
          </a:p>
          <a:p>
            <a:endParaRPr lang="en-US" dirty="0"/>
          </a:p>
          <a:p>
            <a:r>
              <a:rPr lang="en-US" sz="6000" dirty="0"/>
              <a:t>S</a:t>
            </a:r>
            <a:r>
              <a:rPr lang="en-US" dirty="0"/>
              <a:t>urgery</a:t>
            </a:r>
          </a:p>
        </p:txBody>
      </p:sp>
      <p:pic>
        <p:nvPicPr>
          <p:cNvPr id="5" name="Picture 4">
            <a:extLst>
              <a:ext uri="{FF2B5EF4-FFF2-40B4-BE49-F238E27FC236}">
                <a16:creationId xmlns:a16="http://schemas.microsoft.com/office/drawing/2014/main" id="{22C4A61D-A81D-45A7-BAAA-42BE1DE114A7}"/>
              </a:ext>
            </a:extLst>
          </p:cNvPr>
          <p:cNvPicPr/>
          <p:nvPr/>
        </p:nvPicPr>
        <p:blipFill>
          <a:blip r:embed="rId4"/>
          <a:stretch>
            <a:fillRect/>
          </a:stretch>
        </p:blipFill>
        <p:spPr>
          <a:xfrm>
            <a:off x="136238" y="216996"/>
            <a:ext cx="1487289" cy="510792"/>
          </a:xfrm>
          <a:prstGeom prst="rect">
            <a:avLst/>
          </a:prstGeom>
        </p:spPr>
      </p:pic>
      <p:sp>
        <p:nvSpPr>
          <p:cNvPr id="7" name="TextBox 6">
            <a:extLst>
              <a:ext uri="{FF2B5EF4-FFF2-40B4-BE49-F238E27FC236}">
                <a16:creationId xmlns:a16="http://schemas.microsoft.com/office/drawing/2014/main" id="{8FBE0385-50F0-43F9-831A-3EF392026321}"/>
              </a:ext>
            </a:extLst>
          </p:cNvPr>
          <p:cNvSpPr txBox="1"/>
          <p:nvPr/>
        </p:nvSpPr>
        <p:spPr>
          <a:xfrm>
            <a:off x="4360506" y="2093167"/>
            <a:ext cx="6671388" cy="4208106"/>
          </a:xfrm>
          <a:prstGeom prst="rect">
            <a:avLst/>
          </a:prstGeom>
          <a:noFill/>
        </p:spPr>
        <p:txBody>
          <a:bodyPr wrap="square" rtlCol="0">
            <a:spAutoFit/>
          </a:bodyPr>
          <a:lstStyle/>
          <a:p>
            <a:endParaRPr lang="en-US" dirty="0"/>
          </a:p>
        </p:txBody>
      </p:sp>
      <p:pic>
        <p:nvPicPr>
          <p:cNvPr id="12" name="Picture 11" descr="A picture containing sky&#10;&#10;Description generated with high confidence">
            <a:extLst>
              <a:ext uri="{FF2B5EF4-FFF2-40B4-BE49-F238E27FC236}">
                <a16:creationId xmlns:a16="http://schemas.microsoft.com/office/drawing/2014/main" id="{3FBD8384-2CF4-4E84-A3FE-67040615E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6355" y="1324546"/>
            <a:ext cx="3839645" cy="3839645"/>
          </a:xfrm>
          <a:prstGeom prst="rect">
            <a:avLst/>
          </a:prstGeom>
        </p:spPr>
      </p:pic>
      <p:sp>
        <p:nvSpPr>
          <p:cNvPr id="6" name="TextBox 1">
            <a:extLst>
              <a:ext uri="{FF2B5EF4-FFF2-40B4-BE49-F238E27FC236}">
                <a16:creationId xmlns:a16="http://schemas.microsoft.com/office/drawing/2014/main" id="{7B13D41E-1CD1-CAF4-CFF9-F8A6AB9FF380}"/>
              </a:ext>
            </a:extLst>
          </p:cNvPr>
          <p:cNvSpPr txBox="1"/>
          <p:nvPr/>
        </p:nvSpPr>
        <p:spPr>
          <a:xfrm>
            <a:off x="6378141" y="727788"/>
            <a:ext cx="5306084" cy="523063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400" dirty="0">
                <a:solidFill>
                  <a:srgbClr val="000000"/>
                </a:solidFill>
              </a:rPr>
              <a:t>A care pathway designed to achieve faster recovery for patients undergoing surgery.</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r>
              <a:rPr lang="en-US" sz="2400" dirty="0">
                <a:solidFill>
                  <a:srgbClr val="000000"/>
                </a:solidFill>
              </a:rPr>
              <a:t>Re-examines traditional practices, replacing them with evidence-based practices when necessary.</a:t>
            </a:r>
          </a:p>
          <a:p>
            <a:pPr indent="-228600">
              <a:lnSpc>
                <a:spcPct val="90000"/>
              </a:lnSpc>
              <a:spcAft>
                <a:spcPts val="600"/>
              </a:spcAft>
              <a:buFont typeface="Arial" panose="020B0604020202020204" pitchFamily="34" charset="0"/>
              <a:buChar char="•"/>
            </a:pPr>
            <a:endParaRPr lang="en-US" sz="2400" dirty="0">
              <a:solidFill>
                <a:srgbClr val="000000"/>
              </a:solidFill>
            </a:endParaRPr>
          </a:p>
          <a:p>
            <a:pPr indent="-228600">
              <a:lnSpc>
                <a:spcPct val="90000"/>
              </a:lnSpc>
              <a:spcAft>
                <a:spcPts val="600"/>
              </a:spcAft>
              <a:buFont typeface="Arial" panose="020B0604020202020204" pitchFamily="34" charset="0"/>
              <a:buChar char="•"/>
            </a:pPr>
            <a:r>
              <a:rPr lang="en-US" sz="2400" dirty="0">
                <a:solidFill>
                  <a:srgbClr val="000000"/>
                </a:solidFill>
              </a:rPr>
              <a:t>Covers all areas of a patient's journey through the surgical process.</a:t>
            </a:r>
          </a:p>
          <a:p>
            <a:pPr indent="-228600">
              <a:lnSpc>
                <a:spcPct val="90000"/>
              </a:lnSpc>
              <a:spcAft>
                <a:spcPts val="600"/>
              </a:spcAft>
              <a:buFont typeface="Arial" panose="020B0604020202020204" pitchFamily="34" charset="0"/>
              <a:buChar char="•"/>
            </a:pPr>
            <a:endParaRPr lang="en-US" sz="2400" dirty="0">
              <a:solidFill>
                <a:srgbClr val="000000"/>
              </a:solidFill>
            </a:endParaRPr>
          </a:p>
        </p:txBody>
      </p:sp>
      <p:pic>
        <p:nvPicPr>
          <p:cNvPr id="8" name="Recorded Sound">
            <a:hlinkClick r:id="" action="ppaction://media"/>
            <a:extLst>
              <a:ext uri="{FF2B5EF4-FFF2-40B4-BE49-F238E27FC236}">
                <a16:creationId xmlns:a16="http://schemas.microsoft.com/office/drawing/2014/main" id="{8F85D611-63B1-36CE-D0E1-FE333BEE1586}"/>
              </a:ext>
            </a:extLst>
          </p:cNvPr>
          <p:cNvPicPr>
            <a:picLocks noChangeAspect="1"/>
          </p:cNvPicPr>
          <p:nvPr>
            <a:audioFile r:link="rId1"/>
            <p:extLst>
              <p:ext uri="{DAA4B4D4-6D71-4841-9C94-3DE7FCFB9230}">
                <p14:media xmlns:p14="http://schemas.microsoft.com/office/powerpoint/2010/main" r:embed="rId2">
                  <p14:trim st="842"/>
                </p14:media>
              </p:ext>
            </p:extLst>
          </p:nvPr>
        </p:nvPicPr>
        <p:blipFill>
          <a:blip r:embed="rId6"/>
          <a:stretch>
            <a:fillRect/>
          </a:stretch>
        </p:blipFill>
        <p:spPr>
          <a:xfrm>
            <a:off x="3491546" y="5357861"/>
            <a:ext cx="1500139" cy="1500139"/>
          </a:xfrm>
          <a:prstGeom prst="rect">
            <a:avLst/>
          </a:prstGeom>
        </p:spPr>
      </p:pic>
    </p:spTree>
    <p:extLst>
      <p:ext uri="{BB962C8B-B14F-4D97-AF65-F5344CB8AC3E}">
        <p14:creationId xmlns:p14="http://schemas.microsoft.com/office/powerpoint/2010/main" val="3704890936"/>
      </p:ext>
    </p:extLst>
  </p:cSld>
  <p:clrMapOvr>
    <a:masterClrMapping/>
  </p:clrMapOvr>
  <mc:AlternateContent xmlns:mc="http://schemas.openxmlformats.org/markup-compatibility/2006" xmlns:p14="http://schemas.microsoft.com/office/powerpoint/2010/main">
    <mc:Choice Requires="p14">
      <p:transition spd="slow" p14:dur="2000" advTm="50141"/>
    </mc:Choice>
    <mc:Fallback xmlns="">
      <p:transition spd="slow" advTm="5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36F7-AFE6-45FF-8905-6F3AC9FA96C5}"/>
              </a:ext>
            </a:extLst>
          </p:cNvPr>
          <p:cNvSpPr>
            <a:spLocks noGrp="1"/>
          </p:cNvSpPr>
          <p:nvPr>
            <p:ph type="title"/>
          </p:nvPr>
        </p:nvSpPr>
        <p:spPr>
          <a:xfrm>
            <a:off x="763658" y="-163774"/>
            <a:ext cx="10515600" cy="1325563"/>
          </a:xfrm>
        </p:spPr>
        <p:txBody>
          <a:bodyPr/>
          <a:lstStyle/>
          <a:p>
            <a:pPr algn="ctr"/>
            <a:r>
              <a:rPr lang="en-US" dirty="0">
                <a:latin typeface="Calibri"/>
                <a:cs typeface="Calibri"/>
              </a:rPr>
              <a:t>Benefits of </a:t>
            </a:r>
            <a:r>
              <a:rPr lang="en-US" dirty="0">
                <a:latin typeface="Calibri"/>
                <a:ea typeface="+mj-lt"/>
                <a:cs typeface="+mj-lt"/>
              </a:rPr>
              <a:t>ERAS®</a:t>
            </a:r>
            <a:endParaRPr lang="en-US" dirty="0">
              <a:latin typeface="Calibri"/>
              <a:cs typeface="Calibri Light"/>
            </a:endParaRPr>
          </a:p>
        </p:txBody>
      </p:sp>
      <p:sp>
        <p:nvSpPr>
          <p:cNvPr id="3" name="TextBox 2">
            <a:extLst>
              <a:ext uri="{FF2B5EF4-FFF2-40B4-BE49-F238E27FC236}">
                <a16:creationId xmlns:a16="http://schemas.microsoft.com/office/drawing/2014/main" id="{BFAFFC77-E2A6-41E9-961D-238E05A1D937}"/>
              </a:ext>
            </a:extLst>
          </p:cNvPr>
          <p:cNvSpPr txBox="1"/>
          <p:nvPr/>
        </p:nvSpPr>
        <p:spPr>
          <a:xfrm>
            <a:off x="534750" y="884546"/>
            <a:ext cx="11232045" cy="7048083"/>
          </a:xfrm>
          <a:prstGeom prst="rect">
            <a:avLst/>
          </a:prstGeom>
          <a:noFill/>
        </p:spPr>
        <p:txBody>
          <a:bodyPr wrap="square" lIns="91440" tIns="45720" rIns="91440" bIns="45720" rtlCol="0" anchor="t">
            <a:spAutoFit/>
          </a:bodyPr>
          <a:lstStyle/>
          <a:p>
            <a:r>
              <a:rPr lang="en-US" sz="2400" dirty="0"/>
              <a:t>Research has consistently shown that adoption of an enhanced recovery program leads to significant improvements which include:</a:t>
            </a:r>
          </a:p>
          <a:p>
            <a:endParaRPr lang="en-US" sz="2000" dirty="0"/>
          </a:p>
          <a:p>
            <a:pPr marL="742950" lvl="1" indent="-285750">
              <a:buFont typeface="Wingdings" panose="05000000000000000000" pitchFamily="2" charset="2"/>
              <a:buChar char="q"/>
            </a:pPr>
            <a:r>
              <a:rPr lang="en-US" sz="2400" dirty="0"/>
              <a:t>Increased patient satisfaction</a:t>
            </a:r>
            <a:endParaRPr lang="en-US" sz="2400" dirty="0">
              <a:cs typeface="Calibri" panose="020F0502020204030204"/>
            </a:endParaRPr>
          </a:p>
          <a:p>
            <a:pPr lvl="1"/>
            <a:endParaRPr lang="en-US" sz="2400" dirty="0">
              <a:cs typeface="Calibri" panose="020F0502020204030204"/>
            </a:endParaRPr>
          </a:p>
          <a:p>
            <a:pPr marL="742950" lvl="1" indent="-285750">
              <a:buFont typeface="Wingdings" panose="05000000000000000000" pitchFamily="2" charset="2"/>
              <a:buChar char="q"/>
            </a:pPr>
            <a:r>
              <a:rPr lang="en-US" sz="2400" dirty="0"/>
              <a:t>Faster patient recovery</a:t>
            </a:r>
            <a:endParaRPr lang="en-US" sz="2400" dirty="0">
              <a:cs typeface="Calibri" panose="020F0502020204030204"/>
            </a:endParaRPr>
          </a:p>
          <a:p>
            <a:pPr marL="1200150" lvl="2" indent="-285750">
              <a:buFont typeface="Wingdings" panose="05000000000000000000" pitchFamily="2" charset="2"/>
              <a:buChar char="q"/>
            </a:pPr>
            <a:r>
              <a:rPr lang="en-US" sz="2400" dirty="0">
                <a:cs typeface="Calibri" panose="020F0502020204030204"/>
              </a:rPr>
              <a:t>Decreased post-op pain and narcotic use</a:t>
            </a:r>
          </a:p>
          <a:p>
            <a:pPr marL="1200150" lvl="2" indent="-285750">
              <a:buFont typeface="Wingdings" panose="05000000000000000000" pitchFamily="2" charset="2"/>
              <a:buChar char="q"/>
            </a:pPr>
            <a:r>
              <a:rPr lang="en-US" sz="2400" dirty="0">
                <a:ea typeface="Calibri"/>
                <a:cs typeface="Calibri" panose="020F0502020204030204"/>
              </a:rPr>
              <a:t>Improved post-operative mobility</a:t>
            </a:r>
            <a:endParaRPr lang="en-US" sz="2400" dirty="0">
              <a:cs typeface="Calibri" panose="020F0502020204030204"/>
            </a:endParaRPr>
          </a:p>
          <a:p>
            <a:pPr marL="1200150" lvl="2" indent="-285750">
              <a:buFont typeface="Wingdings" panose="05000000000000000000" pitchFamily="2" charset="2"/>
              <a:buChar char="q"/>
            </a:pPr>
            <a:r>
              <a:rPr lang="en-US" sz="2400" dirty="0">
                <a:cs typeface="Calibri" panose="020F0502020204030204"/>
              </a:rPr>
              <a:t>Quicker</a:t>
            </a:r>
            <a:r>
              <a:rPr lang="en-US" sz="2400" dirty="0">
                <a:ea typeface="+mn-lt"/>
                <a:cs typeface="+mn-lt"/>
              </a:rPr>
              <a:t> return of bowel function</a:t>
            </a:r>
            <a:endParaRPr lang="en-US" sz="2400" dirty="0">
              <a:cs typeface="Calibri" panose="020F0502020204030204"/>
            </a:endParaRPr>
          </a:p>
          <a:p>
            <a:pPr marL="1200150" lvl="2" indent="-285750">
              <a:buFont typeface="Wingdings" panose="05000000000000000000" pitchFamily="2" charset="2"/>
              <a:buChar char="q"/>
            </a:pPr>
            <a:endParaRPr lang="en-US" sz="2400" dirty="0">
              <a:cs typeface="Calibri" panose="020F0502020204030204"/>
            </a:endParaRPr>
          </a:p>
          <a:p>
            <a:pPr marL="742950" lvl="1" indent="-285750">
              <a:buFont typeface="Wingdings" panose="05000000000000000000" pitchFamily="2" charset="2"/>
              <a:buChar char="q"/>
            </a:pPr>
            <a:r>
              <a:rPr lang="en-US" sz="2400" dirty="0"/>
              <a:t>Shortened hospital stays </a:t>
            </a:r>
            <a:endParaRPr lang="en-US" sz="2400" dirty="0">
              <a:cs typeface="Calibri" panose="020F0502020204030204"/>
            </a:endParaRPr>
          </a:p>
          <a:p>
            <a:pPr lvl="1"/>
            <a:endParaRPr lang="en-US" sz="2400" dirty="0">
              <a:cs typeface="Calibri" panose="020F0502020204030204"/>
            </a:endParaRPr>
          </a:p>
          <a:p>
            <a:pPr marL="742950" lvl="1" indent="-285750">
              <a:buFont typeface="Wingdings" panose="05000000000000000000" pitchFamily="2" charset="2"/>
              <a:buChar char="q"/>
            </a:pPr>
            <a:r>
              <a:rPr lang="en-US" sz="2400" dirty="0"/>
              <a:t>Decreased surgical complications and hospital readmission rates</a:t>
            </a:r>
            <a:endParaRPr lang="en-US" sz="2400" dirty="0">
              <a:cs typeface="Calibri"/>
            </a:endParaRPr>
          </a:p>
          <a:p>
            <a:pPr lvl="1"/>
            <a:endParaRPr lang="en-US" sz="2400" dirty="0">
              <a:cs typeface="Calibri"/>
            </a:endParaRPr>
          </a:p>
          <a:p>
            <a:pPr lvl="1"/>
            <a:endParaRPr lang="en-US" sz="2400" dirty="0">
              <a:cs typeface="Calibri"/>
            </a:endParaRPr>
          </a:p>
          <a:p>
            <a:pPr marL="742950" lvl="1" indent="-285750">
              <a:buFont typeface="Wingdings" panose="05000000000000000000" pitchFamily="2" charset="2"/>
              <a:buChar char="q"/>
            </a:pPr>
            <a:r>
              <a:rPr lang="en-US" sz="2400" dirty="0"/>
              <a:t>Reduced cost of care (</a:t>
            </a:r>
            <a:r>
              <a:rPr lang="en-US" sz="2400" dirty="0">
                <a:ea typeface="+mn-lt"/>
                <a:cs typeface="+mn-lt"/>
              </a:rPr>
              <a:t>as high as $4400 or 10% per patient)</a:t>
            </a:r>
            <a:endParaRPr lang="en-US" sz="2400" dirty="0">
              <a:cs typeface="Calibri"/>
            </a:endParaRPr>
          </a:p>
          <a:p>
            <a:endParaRPr lang="en-US" dirty="0">
              <a:cs typeface="Calibri"/>
            </a:endParaRPr>
          </a:p>
          <a:p>
            <a:endParaRPr lang="en-US" dirty="0">
              <a:cs typeface="Calibri"/>
            </a:endParaRPr>
          </a:p>
          <a:p>
            <a:endParaRPr lang="en-US" dirty="0"/>
          </a:p>
          <a:p>
            <a:endParaRPr lang="en-US" dirty="0">
              <a:cs typeface="Calibri"/>
            </a:endParaRPr>
          </a:p>
        </p:txBody>
      </p:sp>
      <p:pic>
        <p:nvPicPr>
          <p:cNvPr id="8" name="Picture 7">
            <a:extLst>
              <a:ext uri="{FF2B5EF4-FFF2-40B4-BE49-F238E27FC236}">
                <a16:creationId xmlns:a16="http://schemas.microsoft.com/office/drawing/2014/main" id="{DEA83DB1-CF03-494D-BDBB-5EC6E07A0ECF}"/>
              </a:ext>
            </a:extLst>
          </p:cNvPr>
          <p:cNvPicPr/>
          <p:nvPr/>
        </p:nvPicPr>
        <p:blipFill>
          <a:blip r:embed="rId4"/>
          <a:stretch>
            <a:fillRect/>
          </a:stretch>
        </p:blipFill>
        <p:spPr>
          <a:xfrm>
            <a:off x="115008" y="109729"/>
            <a:ext cx="1487289" cy="510792"/>
          </a:xfrm>
          <a:prstGeom prst="rect">
            <a:avLst/>
          </a:prstGeom>
        </p:spPr>
      </p:pic>
      <p:pic>
        <p:nvPicPr>
          <p:cNvPr id="4" name="Recorded Sound">
            <a:hlinkClick r:id="" action="ppaction://media"/>
            <a:extLst>
              <a:ext uri="{FF2B5EF4-FFF2-40B4-BE49-F238E27FC236}">
                <a16:creationId xmlns:a16="http://schemas.microsoft.com/office/drawing/2014/main" id="{B85BDBB8-7239-DB58-5045-5120AA312DBB}"/>
              </a:ext>
            </a:extLst>
          </p:cNvPr>
          <p:cNvPicPr>
            <a:picLocks noChangeAspect="1"/>
          </p:cNvPicPr>
          <p:nvPr>
            <a:audioFile r:link="rId1"/>
            <p:extLst>
              <p:ext uri="{DAA4B4D4-6D71-4841-9C94-3DE7FCFB9230}">
                <p14:media xmlns:p14="http://schemas.microsoft.com/office/powerpoint/2010/main" r:embed="rId2">
                  <p14:trim st="755"/>
                </p14:media>
              </p:ext>
            </p:extLst>
          </p:nvPr>
        </p:nvPicPr>
        <p:blipFill>
          <a:blip r:embed="rId5"/>
          <a:stretch>
            <a:fillRect/>
          </a:stretch>
        </p:blipFill>
        <p:spPr>
          <a:xfrm>
            <a:off x="8551176" y="1905308"/>
            <a:ext cx="2482133" cy="2482133"/>
          </a:xfrm>
          <a:prstGeom prst="rect">
            <a:avLst/>
          </a:prstGeom>
        </p:spPr>
      </p:pic>
    </p:spTree>
    <p:extLst>
      <p:ext uri="{BB962C8B-B14F-4D97-AF65-F5344CB8AC3E}">
        <p14:creationId xmlns:p14="http://schemas.microsoft.com/office/powerpoint/2010/main" val="3805430090"/>
      </p:ext>
    </p:extLst>
  </p:cSld>
  <p:clrMapOvr>
    <a:masterClrMapping/>
  </p:clrMapOvr>
  <mc:AlternateContent xmlns:mc="http://schemas.openxmlformats.org/markup-compatibility/2006" xmlns:p14="http://schemas.microsoft.com/office/powerpoint/2010/main">
    <mc:Choice Requires="p14">
      <p:transition spd="slow" p14:dur="2000" advTm="52649"/>
    </mc:Choice>
    <mc:Fallback xmlns="">
      <p:transition spd="slow" advTm="5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1435933" y="303012"/>
            <a:ext cx="9911200" cy="662800"/>
          </a:xfrm>
          <a:prstGeom prst="rect">
            <a:avLst/>
          </a:prstGeom>
        </p:spPr>
        <p:txBody>
          <a:bodyPr spcFirstLastPara="1" wrap="square" lIns="0" tIns="0" rIns="0" bIns="0" anchor="t" anchorCtr="0">
            <a:noAutofit/>
          </a:bodyPr>
          <a:lstStyle/>
          <a:p>
            <a:pPr algn="ctr"/>
            <a:r>
              <a:rPr lang="en-US" sz="4800" dirty="0">
                <a:latin typeface="Calibri"/>
                <a:ea typeface="+mj-lt"/>
                <a:cs typeface="+mj-lt"/>
              </a:rPr>
              <a:t>ERAS®</a:t>
            </a:r>
            <a:r>
              <a:rPr lang="en" sz="4800" dirty="0">
                <a:latin typeface="Calibri"/>
                <a:cs typeface="Calibri"/>
              </a:rPr>
              <a:t>: Compliance Monitoring</a:t>
            </a:r>
            <a:endParaRPr lang="en-US" sz="4800" dirty="0">
              <a:latin typeface="Calibri"/>
              <a:cs typeface="Calibri"/>
            </a:endParaRPr>
          </a:p>
        </p:txBody>
      </p:sp>
      <p:sp>
        <p:nvSpPr>
          <p:cNvPr id="213" name="Google Shape;213;p27"/>
          <p:cNvSpPr txBox="1">
            <a:spLocks noGrp="1"/>
          </p:cNvSpPr>
          <p:nvPr>
            <p:ph type="sldNum" sz="quarter" idx="12"/>
          </p:nvPr>
        </p:nvSpPr>
        <p:spPr>
          <a:prstGeom prst="rect">
            <a:avLst/>
          </a:prstGeom>
        </p:spPr>
        <p:txBody>
          <a:bodyPr spcFirstLastPara="1" wrap="square" lIns="0" tIns="0" rIns="0" bIns="0" anchor="ctr" anchorCtr="0">
            <a:noAutofit/>
          </a:bodyPr>
          <a:lstStyle/>
          <a:p>
            <a:fld id="{00000000-1234-1234-1234-123412341234}" type="slidenum">
              <a:rPr lang="en"/>
              <a:pPr/>
              <a:t>5</a:t>
            </a:fld>
            <a:endParaRPr/>
          </a:p>
        </p:txBody>
      </p:sp>
      <p:sp>
        <p:nvSpPr>
          <p:cNvPr id="214" name="Google Shape;214;p27"/>
          <p:cNvSpPr txBox="1"/>
          <p:nvPr/>
        </p:nvSpPr>
        <p:spPr>
          <a:xfrm>
            <a:off x="532114" y="1534424"/>
            <a:ext cx="6358444" cy="5443501"/>
          </a:xfrm>
          <a:prstGeom prst="rect">
            <a:avLst/>
          </a:prstGeom>
          <a:noFill/>
          <a:ln>
            <a:noFill/>
          </a:ln>
        </p:spPr>
        <p:txBody>
          <a:bodyPr spcFirstLastPara="1" wrap="square" lIns="121900" tIns="121900" rIns="121900" bIns="121900" anchor="t" anchorCtr="0">
            <a:spAutoFit/>
          </a:bodyPr>
          <a:lstStyle/>
          <a:p>
            <a:pPr marL="608965" indent="-507365">
              <a:lnSpc>
                <a:spcPct val="115000"/>
              </a:lnSpc>
              <a:buClr>
                <a:schemeClr val="accent3"/>
              </a:buClr>
              <a:buSzPts val="2400"/>
              <a:buFont typeface="Titillium Web Light"/>
              <a:buChar char="⦿"/>
            </a:pPr>
            <a:r>
              <a:rPr lang="en" sz="3200" dirty="0">
                <a:solidFill>
                  <a:schemeClr val="dk2"/>
                </a:solidFill>
                <a:latin typeface="Titillium Web Light"/>
                <a:ea typeface="Titillium Web Light"/>
                <a:cs typeface="Titillium Web Light"/>
                <a:sym typeface="Titillium Web Light"/>
              </a:rPr>
              <a:t>Is a quality metric</a:t>
            </a:r>
            <a:endParaRPr lang="en-US" sz="3200" dirty="0">
              <a:solidFill>
                <a:schemeClr val="dk2"/>
              </a:solidFill>
              <a:latin typeface="Titillium Web Light"/>
              <a:ea typeface="Titillium Web Light"/>
              <a:cs typeface="Titillium Web Light"/>
            </a:endParaRPr>
          </a:p>
          <a:p>
            <a:pPr marL="608965" indent="-507365">
              <a:lnSpc>
                <a:spcPct val="115000"/>
              </a:lnSpc>
              <a:spcBef>
                <a:spcPts val="1333"/>
              </a:spcBef>
              <a:buClr>
                <a:schemeClr val="accent3"/>
              </a:buClr>
              <a:buSzPts val="2400"/>
              <a:buFont typeface="Titillium Web Light"/>
              <a:buChar char="⦿"/>
            </a:pPr>
            <a:r>
              <a:rPr lang="en" sz="3200" dirty="0">
                <a:solidFill>
                  <a:schemeClr val="dk2"/>
                </a:solidFill>
                <a:latin typeface="Titillium Web Light"/>
                <a:ea typeface="Titillium Web Light"/>
                <a:cs typeface="Titillium Web Light"/>
                <a:sym typeface="Titillium Web Light"/>
              </a:rPr>
              <a:t>Tracked in a number of ways</a:t>
            </a:r>
            <a:endParaRPr sz="3200" dirty="0">
              <a:solidFill>
                <a:schemeClr val="dk2"/>
              </a:solidFill>
              <a:latin typeface="Titillium Web Light"/>
              <a:ea typeface="Titillium Web Light"/>
              <a:cs typeface="Titillium Web Light"/>
            </a:endParaRPr>
          </a:p>
          <a:p>
            <a:pPr marL="608965" indent="-507365">
              <a:lnSpc>
                <a:spcPct val="115000"/>
              </a:lnSpc>
              <a:spcBef>
                <a:spcPts val="1333"/>
              </a:spcBef>
              <a:buClr>
                <a:schemeClr val="accent3"/>
              </a:buClr>
              <a:buSzPts val="2400"/>
              <a:buFont typeface="Titillium Web Light"/>
              <a:buChar char="⦿"/>
            </a:pPr>
            <a:r>
              <a:rPr lang="en" sz="3200" dirty="0">
                <a:solidFill>
                  <a:schemeClr val="dk2"/>
                </a:solidFill>
                <a:latin typeface="Titillium Web Light"/>
                <a:ea typeface="Titillium Web Light"/>
                <a:cs typeface="Titillium Web Light"/>
                <a:sym typeface="Titillium Web Light"/>
              </a:rPr>
              <a:t>Requires a team effort</a:t>
            </a:r>
            <a:endParaRPr sz="3200" dirty="0">
              <a:solidFill>
                <a:schemeClr val="dk2"/>
              </a:solidFill>
              <a:latin typeface="Titillium Web Light"/>
              <a:ea typeface="Titillium Web Light"/>
              <a:cs typeface="Titillium Web Light"/>
            </a:endParaRPr>
          </a:p>
          <a:p>
            <a:pPr marL="608965" indent="-507365">
              <a:lnSpc>
                <a:spcPct val="115000"/>
              </a:lnSpc>
              <a:spcBef>
                <a:spcPts val="1333"/>
              </a:spcBef>
              <a:spcAft>
                <a:spcPts val="1333"/>
              </a:spcAft>
              <a:buClr>
                <a:schemeClr val="accent3"/>
              </a:buClr>
              <a:buSzPts val="2400"/>
              <a:buFont typeface="Titillium Web Light"/>
              <a:buChar char="⦿"/>
            </a:pPr>
            <a:r>
              <a:rPr lang="en" sz="3200" dirty="0">
                <a:solidFill>
                  <a:schemeClr val="dk2"/>
                </a:solidFill>
                <a:latin typeface="Titillium Web Light"/>
                <a:ea typeface="Titillium Web Light"/>
                <a:cs typeface="Titillium Web Light"/>
                <a:sym typeface="Titillium Web Light"/>
              </a:rPr>
              <a:t>Non-compliance or deviation from protocol is associated with </a:t>
            </a:r>
            <a:r>
              <a:rPr lang="en" sz="3200">
                <a:solidFill>
                  <a:schemeClr val="dk2"/>
                </a:solidFill>
                <a:latin typeface="Titillium Web Light"/>
                <a:ea typeface="Titillium Web Light"/>
                <a:cs typeface="Titillium Web Light"/>
                <a:sym typeface="Titillium Web Light"/>
              </a:rPr>
              <a:t>adverse postop outcomes and </a:t>
            </a:r>
            <a:r>
              <a:rPr lang="en" sz="3200" dirty="0">
                <a:solidFill>
                  <a:schemeClr val="dk2"/>
                </a:solidFill>
                <a:latin typeface="Titillium Web Light"/>
                <a:ea typeface="Titillium Web Light"/>
                <a:cs typeface="Titillium Web Light"/>
                <a:sym typeface="Titillium Web Light"/>
              </a:rPr>
              <a:t>increase in length of hospital stay</a:t>
            </a:r>
            <a:endParaRPr sz="3200" dirty="0">
              <a:solidFill>
                <a:schemeClr val="dk2"/>
              </a:solidFill>
              <a:latin typeface="Titillium Web Light"/>
              <a:ea typeface="Titillium Web Light"/>
              <a:cs typeface="Titillium Web Light"/>
            </a:endParaRPr>
          </a:p>
        </p:txBody>
      </p:sp>
      <p:pic>
        <p:nvPicPr>
          <p:cNvPr id="215" name="Google Shape;215;p27"/>
          <p:cNvPicPr preferRelativeResize="0"/>
          <p:nvPr/>
        </p:nvPicPr>
        <p:blipFill rotWithShape="1">
          <a:blip r:embed="rId5">
            <a:alphaModFix/>
          </a:blip>
          <a:srcRect t="12701" b="22165"/>
          <a:stretch/>
        </p:blipFill>
        <p:spPr>
          <a:xfrm>
            <a:off x="6783796" y="2020354"/>
            <a:ext cx="5099285" cy="3616381"/>
          </a:xfrm>
          <a:prstGeom prst="rect">
            <a:avLst/>
          </a:prstGeom>
          <a:noFill/>
          <a:ln>
            <a:noFill/>
          </a:ln>
        </p:spPr>
      </p:pic>
      <p:pic>
        <p:nvPicPr>
          <p:cNvPr id="3" name="Picture 2" descr="A green and white logo&#10;&#10;Description automatically generated">
            <a:extLst>
              <a:ext uri="{FF2B5EF4-FFF2-40B4-BE49-F238E27FC236}">
                <a16:creationId xmlns:a16="http://schemas.microsoft.com/office/drawing/2014/main" id="{997BD64F-DEB9-1EC7-337B-D25095AA1A5E}"/>
              </a:ext>
            </a:extLst>
          </p:cNvPr>
          <p:cNvPicPr/>
          <p:nvPr/>
        </p:nvPicPr>
        <p:blipFill>
          <a:blip r:embed="rId6"/>
          <a:stretch>
            <a:fillRect/>
          </a:stretch>
        </p:blipFill>
        <p:spPr>
          <a:xfrm>
            <a:off x="136238" y="216996"/>
            <a:ext cx="1487289" cy="510792"/>
          </a:xfrm>
          <a:prstGeom prst="rect">
            <a:avLst/>
          </a:prstGeom>
        </p:spPr>
      </p:pic>
      <p:pic>
        <p:nvPicPr>
          <p:cNvPr id="2" name="Recorded Sound">
            <a:hlinkClick r:id="" action="ppaction://media"/>
            <a:extLst>
              <a:ext uri="{FF2B5EF4-FFF2-40B4-BE49-F238E27FC236}">
                <a16:creationId xmlns:a16="http://schemas.microsoft.com/office/drawing/2014/main" id="{8BB01020-4316-933F-101C-D1021AF89EAB}"/>
              </a:ext>
            </a:extLst>
          </p:cNvPr>
          <p:cNvPicPr>
            <a:picLocks noChangeAspect="1"/>
          </p:cNvPicPr>
          <p:nvPr>
            <a:audioFile r:link="rId1"/>
            <p:extLst>
              <p:ext uri="{DAA4B4D4-6D71-4841-9C94-3DE7FCFB9230}">
                <p14:media xmlns:p14="http://schemas.microsoft.com/office/powerpoint/2010/main" r:embed="rId2">
                  <p14:trim st="570"/>
                </p14:media>
              </p:ext>
            </p:extLst>
          </p:nvPr>
        </p:nvPicPr>
        <p:blipFill>
          <a:blip r:embed="rId7"/>
          <a:stretch>
            <a:fillRect/>
          </a:stretch>
        </p:blipFill>
        <p:spPr>
          <a:xfrm>
            <a:off x="6280958" y="943221"/>
            <a:ext cx="1791590" cy="1791590"/>
          </a:xfrm>
          <a:prstGeom prst="rect">
            <a:avLst/>
          </a:prstGeom>
        </p:spPr>
      </p:pic>
    </p:spTree>
    <p:extLst>
      <p:ext uri="{BB962C8B-B14F-4D97-AF65-F5344CB8AC3E}">
        <p14:creationId xmlns:p14="http://schemas.microsoft.com/office/powerpoint/2010/main" val="1362416775"/>
      </p:ext>
    </p:extLst>
  </p:cSld>
  <p:clrMapOvr>
    <a:masterClrMapping/>
  </p:clrMapOvr>
  <mc:AlternateContent xmlns:mc="http://schemas.openxmlformats.org/markup-compatibility/2006" xmlns:p14="http://schemas.microsoft.com/office/powerpoint/2010/main">
    <mc:Choice Requires="p14">
      <p:transition spd="slow" p14:dur="2000" advTm="46867"/>
    </mc:Choice>
    <mc:Fallback xmlns="">
      <p:transition spd="slow" advTm="4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7E30AF-D549-F1D4-8B93-F1825E0666BF}"/>
              </a:ext>
            </a:extLst>
          </p:cNvPr>
          <p:cNvSpPr txBox="1"/>
          <p:nvPr/>
        </p:nvSpPr>
        <p:spPr>
          <a:xfrm>
            <a:off x="2852257" y="394283"/>
            <a:ext cx="7969541" cy="584775"/>
          </a:xfrm>
          <a:prstGeom prst="rect">
            <a:avLst/>
          </a:prstGeom>
          <a:noFill/>
        </p:spPr>
        <p:txBody>
          <a:bodyPr wrap="square" rtlCol="0">
            <a:spAutoFit/>
          </a:bodyPr>
          <a:lstStyle/>
          <a:p>
            <a:r>
              <a:rPr lang="en-US" sz="3200" dirty="0"/>
              <a:t>ERAS Procedure Tracking at GBMC</a:t>
            </a:r>
          </a:p>
        </p:txBody>
      </p:sp>
      <p:sp>
        <p:nvSpPr>
          <p:cNvPr id="3" name="TextBox 2">
            <a:extLst>
              <a:ext uri="{FF2B5EF4-FFF2-40B4-BE49-F238E27FC236}">
                <a16:creationId xmlns:a16="http://schemas.microsoft.com/office/drawing/2014/main" id="{CE470980-E621-A9D6-959C-46BD5CCEC565}"/>
              </a:ext>
            </a:extLst>
          </p:cNvPr>
          <p:cNvSpPr txBox="1"/>
          <p:nvPr/>
        </p:nvSpPr>
        <p:spPr>
          <a:xfrm>
            <a:off x="1770077" y="1536174"/>
            <a:ext cx="8783273" cy="3785652"/>
          </a:xfrm>
          <a:prstGeom prst="rect">
            <a:avLst/>
          </a:prstGeom>
          <a:noFill/>
        </p:spPr>
        <p:txBody>
          <a:bodyPr wrap="square" rtlCol="0">
            <a:spAutoFit/>
          </a:bodyPr>
          <a:lstStyle/>
          <a:p>
            <a:r>
              <a:rPr lang="en-US" sz="4800" dirty="0"/>
              <a:t>Total Hip</a:t>
            </a:r>
          </a:p>
          <a:p>
            <a:r>
              <a:rPr lang="en-US" sz="4800" dirty="0"/>
              <a:t>Total Knee</a:t>
            </a:r>
          </a:p>
          <a:p>
            <a:r>
              <a:rPr lang="en-US" sz="4800" dirty="0"/>
              <a:t>Spine</a:t>
            </a:r>
          </a:p>
          <a:p>
            <a:r>
              <a:rPr lang="en-US" sz="4800" dirty="0"/>
              <a:t>Abdominal Colorectal</a:t>
            </a:r>
          </a:p>
          <a:p>
            <a:r>
              <a:rPr lang="en-US" sz="4800" dirty="0"/>
              <a:t>Hysterectomies</a:t>
            </a:r>
          </a:p>
        </p:txBody>
      </p:sp>
      <p:sp>
        <p:nvSpPr>
          <p:cNvPr id="4" name="TextBox 3">
            <a:extLst>
              <a:ext uri="{FF2B5EF4-FFF2-40B4-BE49-F238E27FC236}">
                <a16:creationId xmlns:a16="http://schemas.microsoft.com/office/drawing/2014/main" id="{4B5F7E83-2A1E-957E-1584-25A05D3910B1}"/>
              </a:ext>
            </a:extLst>
          </p:cNvPr>
          <p:cNvSpPr txBox="1"/>
          <p:nvPr/>
        </p:nvSpPr>
        <p:spPr>
          <a:xfrm>
            <a:off x="4135775" y="5878942"/>
            <a:ext cx="4277052" cy="369332"/>
          </a:xfrm>
          <a:prstGeom prst="rect">
            <a:avLst/>
          </a:prstGeom>
          <a:noFill/>
        </p:spPr>
        <p:txBody>
          <a:bodyPr wrap="square" rtlCol="0">
            <a:spAutoFit/>
          </a:bodyPr>
          <a:lstStyle/>
          <a:p>
            <a:r>
              <a:rPr lang="en-US" dirty="0"/>
              <a:t>Refer to service line ERAS protocols</a:t>
            </a:r>
          </a:p>
        </p:txBody>
      </p:sp>
      <p:pic>
        <p:nvPicPr>
          <p:cNvPr id="5" name="Recorded Sound">
            <a:hlinkClick r:id="" action="ppaction://media"/>
            <a:extLst>
              <a:ext uri="{FF2B5EF4-FFF2-40B4-BE49-F238E27FC236}">
                <a16:creationId xmlns:a16="http://schemas.microsoft.com/office/drawing/2014/main" id="{8F6AE016-89EF-D729-37F1-C1E4B92BCB63}"/>
              </a:ext>
            </a:extLst>
          </p:cNvPr>
          <p:cNvPicPr>
            <a:picLocks noChangeAspect="1"/>
          </p:cNvPicPr>
          <p:nvPr>
            <a:audioFile r:link="rId1"/>
            <p:extLst>
              <p:ext uri="{DAA4B4D4-6D71-4841-9C94-3DE7FCFB9230}">
                <p14:media xmlns:p14="http://schemas.microsoft.com/office/powerpoint/2010/main" r:embed="rId2">
                  <p14:trim st="360"/>
                </p14:media>
              </p:ext>
            </p:extLst>
          </p:nvPr>
        </p:nvPicPr>
        <p:blipFill>
          <a:blip r:embed="rId4"/>
          <a:stretch>
            <a:fillRect/>
          </a:stretch>
        </p:blipFill>
        <p:spPr>
          <a:xfrm>
            <a:off x="7913614" y="1536174"/>
            <a:ext cx="2790039" cy="2790039"/>
          </a:xfrm>
          <a:prstGeom prst="rect">
            <a:avLst/>
          </a:prstGeom>
        </p:spPr>
      </p:pic>
      <p:pic>
        <p:nvPicPr>
          <p:cNvPr id="6" name="Picture 5" descr="A green and white logo&#10;&#10;Description automatically generated">
            <a:extLst>
              <a:ext uri="{FF2B5EF4-FFF2-40B4-BE49-F238E27FC236}">
                <a16:creationId xmlns:a16="http://schemas.microsoft.com/office/drawing/2014/main" id="{3EA0794F-81AB-185B-29E9-EA84922715B4}"/>
              </a:ext>
            </a:extLst>
          </p:cNvPr>
          <p:cNvPicPr/>
          <p:nvPr/>
        </p:nvPicPr>
        <p:blipFill>
          <a:blip r:embed="rId5"/>
          <a:stretch>
            <a:fillRect/>
          </a:stretch>
        </p:blipFill>
        <p:spPr>
          <a:xfrm>
            <a:off x="136238" y="216996"/>
            <a:ext cx="1487289" cy="510792"/>
          </a:xfrm>
          <a:prstGeom prst="rect">
            <a:avLst/>
          </a:prstGeom>
        </p:spPr>
      </p:pic>
    </p:spTree>
    <p:extLst>
      <p:ext uri="{BB962C8B-B14F-4D97-AF65-F5344CB8AC3E}">
        <p14:creationId xmlns:p14="http://schemas.microsoft.com/office/powerpoint/2010/main" val="1399058636"/>
      </p:ext>
    </p:extLst>
  </p:cSld>
  <p:clrMapOvr>
    <a:masterClrMapping/>
  </p:clrMapOvr>
  <mc:AlternateContent xmlns:mc="http://schemas.openxmlformats.org/markup-compatibility/2006" xmlns:p14="http://schemas.microsoft.com/office/powerpoint/2010/main">
    <mc:Choice Requires="p14">
      <p:transition spd="slow" p14:dur="2000" advTm="37812"/>
    </mc:Choice>
    <mc:Fallback xmlns="">
      <p:transition spd="slow" advTm="3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4296DF-1387-412D-8AD4-8C447EDB6011}"/>
              </a:ext>
            </a:extLst>
          </p:cNvPr>
          <p:cNvSpPr>
            <a:spLocks noGrp="1"/>
          </p:cNvSpPr>
          <p:nvPr>
            <p:ph type="dt" sz="half" idx="10"/>
          </p:nvPr>
        </p:nvSpPr>
        <p:spPr>
          <a:xfrm>
            <a:off x="7717864" y="341916"/>
            <a:ext cx="3108065" cy="314067"/>
          </a:xfrm>
        </p:spPr>
        <p:txBody>
          <a:bodyPr vert="horz" lIns="91440" tIns="45720" rIns="91440" bIns="45720" rtlCol="0" anchor="ctr">
            <a:normAutofit/>
          </a:bodyPr>
          <a:lstStyle/>
          <a:p>
            <a:pPr algn="r">
              <a:spcAft>
                <a:spcPts val="600"/>
              </a:spcAft>
            </a:pPr>
            <a:fld id="{5DD137E8-D766-49DB-808D-04E64E85BF70}" type="datetime1">
              <a:rPr lang="en-US" sz="1000" smtClean="0">
                <a:solidFill>
                  <a:srgbClr val="898989"/>
                </a:solidFill>
              </a:rPr>
              <a:t>6/5/2024</a:t>
            </a:fld>
            <a:endParaRPr lang="en-US" sz="1000">
              <a:solidFill>
                <a:srgbClr val="898989"/>
              </a:solidFill>
            </a:endParaRPr>
          </a:p>
        </p:txBody>
      </p:sp>
      <p:sp>
        <p:nvSpPr>
          <p:cNvPr id="5" name="TextBox 4">
            <a:extLst>
              <a:ext uri="{FF2B5EF4-FFF2-40B4-BE49-F238E27FC236}">
                <a16:creationId xmlns:a16="http://schemas.microsoft.com/office/drawing/2014/main" id="{9E39C90D-5349-47B0-8B07-5366CF7A423C}"/>
              </a:ext>
            </a:extLst>
          </p:cNvPr>
          <p:cNvSpPr txBox="1"/>
          <p:nvPr/>
        </p:nvSpPr>
        <p:spPr>
          <a:xfrm>
            <a:off x="1875453" y="1204538"/>
            <a:ext cx="9632340" cy="5230634"/>
          </a:xfrm>
          <a:prstGeom prst="rect">
            <a:avLst/>
          </a:prstGeom>
        </p:spPr>
        <p:txBody>
          <a:bodyPr vert="horz" lIns="91440" tIns="45720" rIns="91440" bIns="45720" rtlCol="0" anchor="ctr">
            <a:normAutofit/>
          </a:bodyPr>
          <a:lstStyle/>
          <a:p>
            <a:pPr>
              <a:lnSpc>
                <a:spcPct val="90000"/>
              </a:lnSpc>
              <a:spcAft>
                <a:spcPts val="600"/>
              </a:spcAft>
            </a:pPr>
            <a:endParaRPr lang="en-US" sz="2400" dirty="0">
              <a:solidFill>
                <a:srgbClr val="000000"/>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EBEE4040-8231-4DB1-871C-BC600DFA9E1B}"/>
              </a:ext>
            </a:extLst>
          </p:cNvPr>
          <p:cNvPicPr/>
          <p:nvPr/>
        </p:nvPicPr>
        <p:blipFill>
          <a:blip r:embed="rId4"/>
          <a:stretch>
            <a:fillRect/>
          </a:stretch>
        </p:blipFill>
        <p:spPr>
          <a:xfrm>
            <a:off x="136238" y="216996"/>
            <a:ext cx="1487289" cy="510792"/>
          </a:xfrm>
          <a:prstGeom prst="rect">
            <a:avLst/>
          </a:prstGeom>
        </p:spPr>
      </p:pic>
      <p:sp>
        <p:nvSpPr>
          <p:cNvPr id="7" name="Footer Placeholder 6">
            <a:extLst>
              <a:ext uri="{FF2B5EF4-FFF2-40B4-BE49-F238E27FC236}">
                <a16:creationId xmlns:a16="http://schemas.microsoft.com/office/drawing/2014/main" id="{8AE08BE7-BD7B-4F1F-B6F4-9764DA822224}"/>
              </a:ext>
            </a:extLst>
          </p:cNvPr>
          <p:cNvSpPr>
            <a:spLocks noGrp="1"/>
          </p:cNvSpPr>
          <p:nvPr>
            <p:ph type="ftr" sz="quarter" idx="11"/>
          </p:nvPr>
        </p:nvSpPr>
        <p:spPr>
          <a:xfrm>
            <a:off x="136238" y="6502255"/>
            <a:ext cx="4114800" cy="365125"/>
          </a:xfrm>
        </p:spPr>
        <p:txBody>
          <a:bodyPr/>
          <a:lstStyle/>
          <a:p>
            <a:pPr algn="l"/>
            <a:r>
              <a:rPr lang="en-US" dirty="0"/>
              <a:t>8/28/2019</a:t>
            </a:r>
          </a:p>
        </p:txBody>
      </p:sp>
      <p:sp>
        <p:nvSpPr>
          <p:cNvPr id="9" name="Title 8">
            <a:extLst>
              <a:ext uri="{FF2B5EF4-FFF2-40B4-BE49-F238E27FC236}">
                <a16:creationId xmlns:a16="http://schemas.microsoft.com/office/drawing/2014/main" id="{E1E7B5C8-D9B8-4A30-9BA7-39B97508FE29}"/>
              </a:ext>
            </a:extLst>
          </p:cNvPr>
          <p:cNvSpPr>
            <a:spLocks noGrp="1"/>
          </p:cNvSpPr>
          <p:nvPr>
            <p:ph type="title"/>
          </p:nvPr>
        </p:nvSpPr>
        <p:spPr>
          <a:xfrm>
            <a:off x="1260389" y="66503"/>
            <a:ext cx="10515600" cy="1325563"/>
          </a:xfrm>
        </p:spPr>
        <p:txBody>
          <a:bodyPr/>
          <a:lstStyle/>
          <a:p>
            <a:pPr algn="ctr"/>
            <a:r>
              <a:rPr lang="en-US" dirty="0"/>
              <a:t>Surgical Coordinator/Office Educator Role</a:t>
            </a:r>
          </a:p>
        </p:txBody>
      </p:sp>
      <p:sp>
        <p:nvSpPr>
          <p:cNvPr id="16" name="TextBox 15">
            <a:extLst>
              <a:ext uri="{FF2B5EF4-FFF2-40B4-BE49-F238E27FC236}">
                <a16:creationId xmlns:a16="http://schemas.microsoft.com/office/drawing/2014/main" id="{3E1B6CA5-17B1-4235-96BB-65432B085959}"/>
              </a:ext>
            </a:extLst>
          </p:cNvPr>
          <p:cNvSpPr txBox="1"/>
          <p:nvPr/>
        </p:nvSpPr>
        <p:spPr>
          <a:xfrm>
            <a:off x="578736" y="1200598"/>
            <a:ext cx="10666753" cy="4921347"/>
          </a:xfrm>
          <a:prstGeom prst="rect">
            <a:avLst/>
          </a:prstGeom>
          <a:noFill/>
        </p:spPr>
        <p:txBody>
          <a:bodyPr wrap="square" lIns="91440" tIns="45720" rIns="91440" bIns="45720" rtlCol="0" anchor="t">
            <a:spAutoFit/>
          </a:bodyPr>
          <a:lstStyle/>
          <a:p>
            <a:pPr marL="457200" indent="-381000">
              <a:lnSpc>
                <a:spcPct val="114999"/>
              </a:lnSpc>
              <a:spcBef>
                <a:spcPts val="1000"/>
              </a:spcBef>
              <a:buFont typeface="Titillium Web Light,Sans-Serif"/>
              <a:buChar char="⦿"/>
            </a:pPr>
            <a:r>
              <a:rPr lang="en" sz="3200" dirty="0">
                <a:solidFill>
                  <a:schemeClr val="dk1"/>
                </a:solidFill>
                <a:latin typeface="Calibri"/>
                <a:cs typeface="Arial"/>
              </a:rPr>
              <a:t>The </a:t>
            </a:r>
            <a:r>
              <a:rPr lang="en-US" sz="3200" dirty="0">
                <a:solidFill>
                  <a:schemeClr val="dk1"/>
                </a:solidFill>
                <a:ea typeface="+mn-lt"/>
                <a:cs typeface="+mn-lt"/>
              </a:rPr>
              <a:t>ERAS®</a:t>
            </a:r>
            <a:r>
              <a:rPr lang="en-US" sz="3200" dirty="0">
                <a:solidFill>
                  <a:schemeClr val="dk1"/>
                </a:solidFill>
                <a:latin typeface="Calibri"/>
                <a:cs typeface="Calibri"/>
              </a:rPr>
              <a:t> </a:t>
            </a:r>
            <a:r>
              <a:rPr lang="en" sz="3200" dirty="0">
                <a:solidFill>
                  <a:schemeClr val="dk1"/>
                </a:solidFill>
                <a:latin typeface="Calibri"/>
                <a:cs typeface="Arial"/>
              </a:rPr>
              <a:t>protocol is centered on patient education that begins well BEFORE the patient enters the OR</a:t>
            </a:r>
            <a:endParaRPr lang="en-US" sz="3200" dirty="0">
              <a:solidFill>
                <a:schemeClr val="dk1"/>
              </a:solidFill>
              <a:latin typeface="Calibri"/>
              <a:cs typeface="Calibri"/>
            </a:endParaRPr>
          </a:p>
          <a:p>
            <a:pPr marL="914400" lvl="1" indent="-381000">
              <a:lnSpc>
                <a:spcPct val="114999"/>
              </a:lnSpc>
              <a:spcBef>
                <a:spcPts val="1000"/>
              </a:spcBef>
              <a:buFont typeface="Titillium Web Light,Sans-Serif"/>
              <a:buChar char="⦿"/>
            </a:pPr>
            <a:r>
              <a:rPr lang="en" sz="3200" dirty="0">
                <a:solidFill>
                  <a:srgbClr val="FF0000"/>
                </a:solidFill>
                <a:latin typeface="Calibri"/>
                <a:cs typeface="Arial"/>
              </a:rPr>
              <a:t>requires a team approach to succeed </a:t>
            </a:r>
            <a:endParaRPr lang="en-US" sz="3200" dirty="0">
              <a:solidFill>
                <a:srgbClr val="000000"/>
              </a:solidFill>
              <a:latin typeface="Calibri"/>
              <a:cs typeface="Calibri"/>
            </a:endParaRPr>
          </a:p>
          <a:p>
            <a:pPr marL="914400" lvl="1" indent="-381000">
              <a:lnSpc>
                <a:spcPct val="114999"/>
              </a:lnSpc>
              <a:spcBef>
                <a:spcPts val="1000"/>
              </a:spcBef>
              <a:buFont typeface="Titillium Web Light,Sans-Serif"/>
              <a:buChar char="⦿"/>
            </a:pPr>
            <a:r>
              <a:rPr lang="en-US" sz="3200" dirty="0">
                <a:solidFill>
                  <a:srgbClr val="FF0000"/>
                </a:solidFill>
              </a:rPr>
              <a:t>You are a </a:t>
            </a:r>
            <a:r>
              <a:rPr lang="en-US" sz="3200" b="1" dirty="0">
                <a:solidFill>
                  <a:srgbClr val="FF0000"/>
                </a:solidFill>
              </a:rPr>
              <a:t>key member of the Team!</a:t>
            </a:r>
            <a:endParaRPr lang="en-US" sz="3200" b="1" dirty="0">
              <a:cs typeface="Calibri"/>
            </a:endParaRPr>
          </a:p>
          <a:p>
            <a:pPr marL="457200" indent="-381000">
              <a:lnSpc>
                <a:spcPct val="114999"/>
              </a:lnSpc>
              <a:spcBef>
                <a:spcPts val="1000"/>
              </a:spcBef>
              <a:buFont typeface="Titillium Web Light,Sans-Serif"/>
              <a:buChar char="⦿"/>
            </a:pPr>
            <a:r>
              <a:rPr lang="en-US" sz="3200" dirty="0"/>
              <a:t>As the office educator, you will be reviewing the GBMC ERAS patient education packet with the patient prior to surgery </a:t>
            </a:r>
            <a:endParaRPr lang="en-US" sz="3200" b="1" dirty="0">
              <a:cs typeface="Calibri" panose="020F0502020204030204"/>
            </a:endParaRPr>
          </a:p>
          <a:p>
            <a:endParaRPr lang="en-US" sz="3200" dirty="0">
              <a:cs typeface="Calibri"/>
            </a:endParaRPr>
          </a:p>
          <a:p>
            <a:endParaRPr lang="en-US" dirty="0"/>
          </a:p>
          <a:p>
            <a:endParaRPr lang="en-US" dirty="0"/>
          </a:p>
        </p:txBody>
      </p:sp>
      <p:pic>
        <p:nvPicPr>
          <p:cNvPr id="10" name="Graphic 17">
            <a:extLst>
              <a:ext uri="{FF2B5EF4-FFF2-40B4-BE49-F238E27FC236}">
                <a16:creationId xmlns:a16="http://schemas.microsoft.com/office/drawing/2014/main" id="{4EA0F5C4-B223-45CD-A9C0-37004D2123B9}"/>
              </a:ext>
            </a:extLst>
          </p:cNvPr>
          <p:cNvPicPr/>
          <p:nvPr/>
        </p:nvPicPr>
        <p:blipFill>
          <a:blip r:embed="rId5">
            <a:extLst>
              <a:ext uri="{96DAC541-7B7A-43D3-8B79-37D633B846F1}">
                <asvg:svgBlip xmlns:asvg="http://schemas.microsoft.com/office/drawing/2016/SVG/main" r:embed="rId6"/>
              </a:ext>
            </a:extLst>
          </a:blip>
          <a:stretch>
            <a:fillRect/>
          </a:stretch>
        </p:blipFill>
        <p:spPr>
          <a:xfrm>
            <a:off x="3556896" y="5301978"/>
            <a:ext cx="5931244" cy="1557416"/>
          </a:xfrm>
          <a:prstGeom prst="rect">
            <a:avLst/>
          </a:prstGeom>
        </p:spPr>
      </p:pic>
      <p:pic>
        <p:nvPicPr>
          <p:cNvPr id="2" name="Recorded Sound">
            <a:hlinkClick r:id="" action="ppaction://media"/>
            <a:extLst>
              <a:ext uri="{FF2B5EF4-FFF2-40B4-BE49-F238E27FC236}">
                <a16:creationId xmlns:a16="http://schemas.microsoft.com/office/drawing/2014/main" id="{01C86B8B-A351-217B-235D-34BDC65D6B6C}"/>
              </a:ext>
            </a:extLst>
          </p:cNvPr>
          <p:cNvPicPr>
            <a:picLocks noChangeAspect="1"/>
          </p:cNvPicPr>
          <p:nvPr>
            <a:audioFile r:link="rId1"/>
            <p:extLst>
              <p:ext uri="{DAA4B4D4-6D71-4841-9C94-3DE7FCFB9230}">
                <p14:media xmlns:p14="http://schemas.microsoft.com/office/powerpoint/2010/main" r:embed="rId2">
                  <p14:trim st="585"/>
                </p14:media>
              </p:ext>
            </p:extLst>
          </p:nvPr>
        </p:nvPicPr>
        <p:blipFill>
          <a:blip r:embed="rId7"/>
          <a:stretch>
            <a:fillRect/>
          </a:stretch>
        </p:blipFill>
        <p:spPr>
          <a:xfrm>
            <a:off x="1082169" y="5090738"/>
            <a:ext cx="1634006" cy="1634006"/>
          </a:xfrm>
          <a:prstGeom prst="rect">
            <a:avLst/>
          </a:prstGeom>
        </p:spPr>
      </p:pic>
    </p:spTree>
    <p:extLst>
      <p:ext uri="{BB962C8B-B14F-4D97-AF65-F5344CB8AC3E}">
        <p14:creationId xmlns:p14="http://schemas.microsoft.com/office/powerpoint/2010/main" val="2668530458"/>
      </p:ext>
    </p:extLst>
  </p:cSld>
  <p:clrMapOvr>
    <a:masterClrMapping/>
  </p:clrMapOvr>
  <mc:AlternateContent xmlns:mc="http://schemas.openxmlformats.org/markup-compatibility/2006" xmlns:p14="http://schemas.microsoft.com/office/powerpoint/2010/main">
    <mc:Choice Requires="p14">
      <p:transition spd="slow" p14:dur="2000" advTm="48841"/>
    </mc:Choice>
    <mc:Fallback xmlns="">
      <p:transition spd="slow" advTm="4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ED7A-FAAF-4EF9-A6A2-A34FCF759141}"/>
              </a:ext>
            </a:extLst>
          </p:cNvPr>
          <p:cNvSpPr>
            <a:spLocks noGrp="1"/>
          </p:cNvSpPr>
          <p:nvPr>
            <p:ph type="title"/>
          </p:nvPr>
        </p:nvSpPr>
        <p:spPr>
          <a:xfrm>
            <a:off x="1039905" y="365125"/>
            <a:ext cx="11075894" cy="1336768"/>
          </a:xfrm>
        </p:spPr>
        <p:txBody>
          <a:bodyPr>
            <a:normAutofit fontScale="90000"/>
          </a:bodyPr>
          <a:lstStyle/>
          <a:p>
            <a:pPr algn="ctr"/>
            <a:r>
              <a:rPr lang="en-US" dirty="0"/>
              <a:t>Successful </a:t>
            </a:r>
            <a:r>
              <a:rPr lang="en-US" sz="4800" dirty="0">
                <a:ea typeface="+mj-lt"/>
                <a:cs typeface="+mj-lt"/>
              </a:rPr>
              <a:t>ERAS®</a:t>
            </a:r>
            <a:r>
              <a:rPr lang="en-US" sz="4800" dirty="0"/>
              <a:t> </a:t>
            </a:r>
            <a:r>
              <a:rPr lang="en-US" dirty="0"/>
              <a:t>Implementation</a:t>
            </a:r>
            <a:r>
              <a:rPr lang="en-US" sz="4800">
                <a:ea typeface="+mj-lt"/>
                <a:cs typeface="+mj-lt"/>
              </a:rPr>
              <a:t>: Background</a:t>
            </a:r>
            <a:br>
              <a:rPr lang="en-US" dirty="0"/>
            </a:br>
            <a:endParaRPr lang="en-US" dirty="0"/>
          </a:p>
        </p:txBody>
      </p:sp>
      <p:pic>
        <p:nvPicPr>
          <p:cNvPr id="3" name="Picture 2" descr="A picture containing clipart&#10;&#10;Description generated with very high confidence">
            <a:extLst>
              <a:ext uri="{FF2B5EF4-FFF2-40B4-BE49-F238E27FC236}">
                <a16:creationId xmlns:a16="http://schemas.microsoft.com/office/drawing/2014/main" id="{A3195C5E-8148-497F-8D4F-992E412BD62B}"/>
              </a:ext>
            </a:extLst>
          </p:cNvPr>
          <p:cNvPicPr/>
          <p:nvPr/>
        </p:nvPicPr>
        <p:blipFill>
          <a:blip r:embed="rId4"/>
          <a:stretch>
            <a:fillRect/>
          </a:stretch>
        </p:blipFill>
        <p:spPr>
          <a:xfrm>
            <a:off x="136238" y="216996"/>
            <a:ext cx="1487289" cy="510792"/>
          </a:xfrm>
          <a:prstGeom prst="rect">
            <a:avLst/>
          </a:prstGeom>
        </p:spPr>
      </p:pic>
      <p:sp>
        <p:nvSpPr>
          <p:cNvPr id="4" name="TextBox 3">
            <a:extLst>
              <a:ext uri="{FF2B5EF4-FFF2-40B4-BE49-F238E27FC236}">
                <a16:creationId xmlns:a16="http://schemas.microsoft.com/office/drawing/2014/main" id="{DFBE7308-C520-4B05-82BC-973ED02A8A2B}"/>
              </a:ext>
            </a:extLst>
          </p:cNvPr>
          <p:cNvSpPr txBox="1"/>
          <p:nvPr/>
        </p:nvSpPr>
        <p:spPr>
          <a:xfrm>
            <a:off x="494509" y="1146318"/>
            <a:ext cx="10611733" cy="1384995"/>
          </a:xfrm>
          <a:prstGeom prst="rect">
            <a:avLst/>
          </a:prstGeom>
          <a:noFill/>
        </p:spPr>
        <p:txBody>
          <a:bodyPr wrap="square" lIns="91440" tIns="45720" rIns="91440" bIns="45720" rtlCol="0" anchor="t">
            <a:spAutoFit/>
          </a:bodyPr>
          <a:lstStyle/>
          <a:p>
            <a:r>
              <a:rPr lang="en-US" sz="2400" dirty="0"/>
              <a:t>To properly educate patients, it is important you understand ERAS interventions and why they are so important. </a:t>
            </a:r>
          </a:p>
          <a:p>
            <a:endParaRPr lang="en-US" dirty="0"/>
          </a:p>
          <a:p>
            <a:endParaRPr lang="en-US" dirty="0"/>
          </a:p>
        </p:txBody>
      </p:sp>
      <p:graphicFrame>
        <p:nvGraphicFramePr>
          <p:cNvPr id="5" name="TextBox 3">
            <a:extLst>
              <a:ext uri="{FF2B5EF4-FFF2-40B4-BE49-F238E27FC236}">
                <a16:creationId xmlns:a16="http://schemas.microsoft.com/office/drawing/2014/main" id="{C8B60D59-53AC-41BB-85C1-2AF7AC221F1A}"/>
              </a:ext>
            </a:extLst>
          </p:cNvPr>
          <p:cNvGraphicFramePr/>
          <p:nvPr>
            <p:extLst>
              <p:ext uri="{D42A27DB-BD31-4B8C-83A1-F6EECF244321}">
                <p14:modId xmlns:p14="http://schemas.microsoft.com/office/powerpoint/2010/main" val="1598767683"/>
              </p:ext>
            </p:extLst>
          </p:nvPr>
        </p:nvGraphicFramePr>
        <p:xfrm>
          <a:off x="939567" y="1838816"/>
          <a:ext cx="10768337" cy="4517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6">
            <a:extLst>
              <a:ext uri="{FF2B5EF4-FFF2-40B4-BE49-F238E27FC236}">
                <a16:creationId xmlns:a16="http://schemas.microsoft.com/office/drawing/2014/main" id="{79BBD5F4-3D26-4F92-806A-74A3D75587C4}"/>
              </a:ext>
            </a:extLst>
          </p:cNvPr>
          <p:cNvSpPr>
            <a:spLocks noGrp="1"/>
          </p:cNvSpPr>
          <p:nvPr>
            <p:ph type="ftr" sz="quarter" idx="11"/>
          </p:nvPr>
        </p:nvSpPr>
        <p:spPr>
          <a:xfrm>
            <a:off x="136238" y="6502255"/>
            <a:ext cx="4114800" cy="365125"/>
          </a:xfrm>
        </p:spPr>
        <p:txBody>
          <a:bodyPr/>
          <a:lstStyle/>
          <a:p>
            <a:pPr algn="l"/>
            <a:r>
              <a:rPr lang="en-US" dirty="0"/>
              <a:t>8/28/2019</a:t>
            </a:r>
          </a:p>
        </p:txBody>
      </p:sp>
      <p:pic>
        <p:nvPicPr>
          <p:cNvPr id="7" name="Recorded Sound">
            <a:hlinkClick r:id="" action="ppaction://media"/>
            <a:extLst>
              <a:ext uri="{FF2B5EF4-FFF2-40B4-BE49-F238E27FC236}">
                <a16:creationId xmlns:a16="http://schemas.microsoft.com/office/drawing/2014/main" id="{63A677B6-A6D8-84C0-AB2A-E8972629FD93}"/>
              </a:ext>
            </a:extLst>
          </p:cNvPr>
          <p:cNvPicPr>
            <a:picLocks noChangeAspect="1"/>
          </p:cNvPicPr>
          <p:nvPr>
            <a:audioFile r:link="rId1"/>
            <p:extLst>
              <p:ext uri="{DAA4B4D4-6D71-4841-9C94-3DE7FCFB9230}">
                <p14:media xmlns:p14="http://schemas.microsoft.com/office/powerpoint/2010/main" r:embed="rId2">
                  <p14:trim st="623"/>
                </p14:media>
              </p:ext>
            </p:extLst>
          </p:nvPr>
        </p:nvPicPr>
        <p:blipFill>
          <a:blip r:embed="rId10"/>
          <a:stretch>
            <a:fillRect/>
          </a:stretch>
        </p:blipFill>
        <p:spPr>
          <a:xfrm>
            <a:off x="2796330" y="4884967"/>
            <a:ext cx="1800837" cy="1800837"/>
          </a:xfrm>
          <a:prstGeom prst="rect">
            <a:avLst/>
          </a:prstGeom>
        </p:spPr>
      </p:pic>
    </p:spTree>
    <p:extLst>
      <p:ext uri="{BB962C8B-B14F-4D97-AF65-F5344CB8AC3E}">
        <p14:creationId xmlns:p14="http://schemas.microsoft.com/office/powerpoint/2010/main" val="3916288126"/>
      </p:ext>
    </p:extLst>
  </p:cSld>
  <p:clrMapOvr>
    <a:masterClrMapping/>
  </p:clrMapOvr>
  <mc:AlternateContent xmlns:mc="http://schemas.openxmlformats.org/markup-compatibility/2006" xmlns:p14="http://schemas.microsoft.com/office/powerpoint/2010/main">
    <mc:Choice Requires="p14">
      <p:transition spd="slow" p14:dur="2000" advTm="51279"/>
    </mc:Choice>
    <mc:Fallback xmlns="">
      <p:transition spd="slow" advTm="5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1807067" y="352667"/>
            <a:ext cx="9911200" cy="662800"/>
          </a:xfrm>
          <a:prstGeom prst="rect">
            <a:avLst/>
          </a:prstGeom>
        </p:spPr>
        <p:txBody>
          <a:bodyPr spcFirstLastPara="1" wrap="square" lIns="0" tIns="0" rIns="0" bIns="0" anchor="t" anchorCtr="0">
            <a:noAutofit/>
          </a:bodyPr>
          <a:lstStyle/>
          <a:p>
            <a:pPr marL="1828165"/>
            <a:r>
              <a:rPr lang="en" dirty="0">
                <a:latin typeface="Calibri"/>
                <a:cs typeface="Calibri"/>
              </a:rPr>
              <a:t>Basic Components</a:t>
            </a:r>
            <a:endParaRPr lang="en-US">
              <a:latin typeface="Calibri"/>
              <a:cs typeface="Calibri"/>
            </a:endParaRPr>
          </a:p>
        </p:txBody>
      </p:sp>
      <p:sp>
        <p:nvSpPr>
          <p:cNvPr id="138" name="Google Shape;138;p18"/>
          <p:cNvSpPr/>
          <p:nvPr/>
        </p:nvSpPr>
        <p:spPr>
          <a:xfrm>
            <a:off x="301590" y="1183303"/>
            <a:ext cx="2743200" cy="1458800"/>
          </a:xfrm>
          <a:prstGeom prst="roundRect">
            <a:avLst>
              <a:gd name="adj" fmla="val 16667"/>
            </a:avLst>
          </a:prstGeom>
          <a:solidFill>
            <a:schemeClr val="accent5"/>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39" name="Google Shape;139;p18"/>
          <p:cNvSpPr txBox="1"/>
          <p:nvPr/>
        </p:nvSpPr>
        <p:spPr>
          <a:xfrm>
            <a:off x="715190" y="1432542"/>
            <a:ext cx="19160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Pre-op</a:t>
            </a:r>
            <a:endParaRPr sz="4000" b="1" dirty="0">
              <a:latin typeface="Titillium Web"/>
              <a:ea typeface="Titillium Web"/>
              <a:cs typeface="Titillium Web"/>
              <a:sym typeface="Titillium Web"/>
            </a:endParaRPr>
          </a:p>
        </p:txBody>
      </p:sp>
      <p:sp>
        <p:nvSpPr>
          <p:cNvPr id="140" name="Google Shape;140;p18"/>
          <p:cNvSpPr/>
          <p:nvPr/>
        </p:nvSpPr>
        <p:spPr>
          <a:xfrm>
            <a:off x="2489441" y="3271213"/>
            <a:ext cx="2743200" cy="1458800"/>
          </a:xfrm>
          <a:prstGeom prst="roundRect">
            <a:avLst>
              <a:gd name="adj" fmla="val 16667"/>
            </a:avLst>
          </a:prstGeom>
          <a:solidFill>
            <a:schemeClr val="accent6"/>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41" name="Google Shape;141;p18"/>
          <p:cNvSpPr txBox="1"/>
          <p:nvPr/>
        </p:nvSpPr>
        <p:spPr>
          <a:xfrm>
            <a:off x="2777680" y="3571191"/>
            <a:ext cx="22716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Intra-op</a:t>
            </a:r>
            <a:endParaRPr sz="4000" b="1" dirty="0">
              <a:latin typeface="Titillium Web"/>
              <a:ea typeface="Titillium Web"/>
              <a:cs typeface="Titillium Web"/>
              <a:sym typeface="Titillium Web"/>
            </a:endParaRPr>
          </a:p>
        </p:txBody>
      </p:sp>
      <p:sp>
        <p:nvSpPr>
          <p:cNvPr id="142" name="Google Shape;142;p18"/>
          <p:cNvSpPr/>
          <p:nvPr/>
        </p:nvSpPr>
        <p:spPr>
          <a:xfrm>
            <a:off x="5230474" y="5155784"/>
            <a:ext cx="2743200" cy="1458800"/>
          </a:xfrm>
          <a:prstGeom prst="roundRect">
            <a:avLst>
              <a:gd name="adj" fmla="val 16667"/>
            </a:avLst>
          </a:prstGeom>
          <a:solidFill>
            <a:srgbClr val="A547E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43" name="Google Shape;143;p18"/>
          <p:cNvSpPr txBox="1"/>
          <p:nvPr/>
        </p:nvSpPr>
        <p:spPr>
          <a:xfrm>
            <a:off x="5614428" y="5454200"/>
            <a:ext cx="2090000" cy="861734"/>
          </a:xfrm>
          <a:prstGeom prst="rect">
            <a:avLst/>
          </a:prstGeom>
          <a:noFill/>
          <a:ln>
            <a:noFill/>
          </a:ln>
        </p:spPr>
        <p:txBody>
          <a:bodyPr spcFirstLastPara="1" wrap="square" lIns="121900" tIns="121900" rIns="121900" bIns="121900" anchor="t" anchorCtr="0">
            <a:spAutoFit/>
          </a:bodyPr>
          <a:lstStyle/>
          <a:p>
            <a:r>
              <a:rPr lang="en" sz="4000" b="1" dirty="0">
                <a:latin typeface="Titillium Web"/>
                <a:ea typeface="Titillium Web"/>
                <a:cs typeface="Titillium Web"/>
                <a:sym typeface="Titillium Web"/>
              </a:rPr>
              <a:t>Post-op</a:t>
            </a:r>
            <a:endParaRPr sz="4000" b="1" dirty="0">
              <a:latin typeface="Titillium Web"/>
              <a:ea typeface="Titillium Web"/>
              <a:cs typeface="Titillium Web"/>
              <a:sym typeface="Titillium Web"/>
            </a:endParaRPr>
          </a:p>
        </p:txBody>
      </p:sp>
      <p:sp>
        <p:nvSpPr>
          <p:cNvPr id="144" name="Google Shape;144;p18"/>
          <p:cNvSpPr/>
          <p:nvPr/>
        </p:nvSpPr>
        <p:spPr>
          <a:xfrm>
            <a:off x="905628" y="3099165"/>
            <a:ext cx="1436800" cy="11604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45" name="Google Shape;145;p18"/>
          <p:cNvSpPr/>
          <p:nvPr/>
        </p:nvSpPr>
        <p:spPr>
          <a:xfrm>
            <a:off x="3355210" y="5300933"/>
            <a:ext cx="1436800" cy="11604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3" name="Picture 2" descr="A green and white logo&#10;&#10;Description automatically generated">
            <a:extLst>
              <a:ext uri="{FF2B5EF4-FFF2-40B4-BE49-F238E27FC236}">
                <a16:creationId xmlns:a16="http://schemas.microsoft.com/office/drawing/2014/main" id="{72C887A5-24D9-6744-D938-2FCF52A78709}"/>
              </a:ext>
            </a:extLst>
          </p:cNvPr>
          <p:cNvPicPr/>
          <p:nvPr/>
        </p:nvPicPr>
        <p:blipFill>
          <a:blip r:embed="rId5"/>
          <a:stretch>
            <a:fillRect/>
          </a:stretch>
        </p:blipFill>
        <p:spPr>
          <a:xfrm>
            <a:off x="136238" y="216996"/>
            <a:ext cx="1487289" cy="510792"/>
          </a:xfrm>
          <a:prstGeom prst="rect">
            <a:avLst/>
          </a:prstGeom>
        </p:spPr>
      </p:pic>
      <p:pic>
        <p:nvPicPr>
          <p:cNvPr id="4" name="Recorded Sound">
            <a:hlinkClick r:id="" action="ppaction://media"/>
            <a:extLst>
              <a:ext uri="{FF2B5EF4-FFF2-40B4-BE49-F238E27FC236}">
                <a16:creationId xmlns:a16="http://schemas.microsoft.com/office/drawing/2014/main" id="{052F710E-866B-03C9-28B4-4CD5065325BE}"/>
              </a:ext>
            </a:extLst>
          </p:cNvPr>
          <p:cNvPicPr>
            <a:picLocks noChangeAspect="1"/>
          </p:cNvPicPr>
          <p:nvPr>
            <a:audioFile r:link="rId1"/>
            <p:extLst>
              <p:ext uri="{DAA4B4D4-6D71-4841-9C94-3DE7FCFB9230}">
                <p14:media xmlns:p14="http://schemas.microsoft.com/office/powerpoint/2010/main" r:embed="rId2">
                  <p14:trim st="481" end="195241.229"/>
                </p14:media>
              </p:ext>
            </p:extLst>
          </p:nvPr>
        </p:nvPicPr>
        <p:blipFill>
          <a:blip r:embed="rId6"/>
          <a:stretch>
            <a:fillRect/>
          </a:stretch>
        </p:blipFill>
        <p:spPr>
          <a:xfrm>
            <a:off x="7485690" y="1536110"/>
            <a:ext cx="1784059" cy="1784059"/>
          </a:xfrm>
          <a:prstGeom prst="rect">
            <a:avLst/>
          </a:prstGeom>
        </p:spPr>
      </p:pic>
    </p:spTree>
    <p:extLst>
      <p:ext uri="{BB962C8B-B14F-4D97-AF65-F5344CB8AC3E}">
        <p14:creationId xmlns:p14="http://schemas.microsoft.com/office/powerpoint/2010/main" val="2765114354"/>
      </p:ext>
    </p:extLst>
  </p:cSld>
  <p:clrMapOvr>
    <a:masterClrMapping/>
  </p:clrMapOvr>
  <mc:AlternateContent xmlns:mc="http://schemas.openxmlformats.org/markup-compatibility/2006" xmlns:p14="http://schemas.microsoft.com/office/powerpoint/2010/main">
    <mc:Choice Requires="p14">
      <p:transition spd="slow" p14:dur="2000" advTm="198679"/>
    </mc:Choice>
    <mc:Fallback xmlns="">
      <p:transition spd="slow" advTm="19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D928C25F88344A7D47554F60A71E0" ma:contentTypeVersion="16" ma:contentTypeDescription="Create a new document." ma:contentTypeScope="" ma:versionID="3333c960de00475ad4e34f2d9591e4d9">
  <xsd:schema xmlns:xsd="http://www.w3.org/2001/XMLSchema" xmlns:xs="http://www.w3.org/2001/XMLSchema" xmlns:p="http://schemas.microsoft.com/office/2006/metadata/properties" xmlns:ns2="792de1ff-3cf8-47f0-8a1c-3e3cfd8b418f" xmlns:ns3="9948d99a-455e-49d1-9b80-1c7bfa874a08" targetNamespace="http://schemas.microsoft.com/office/2006/metadata/properties" ma:root="true" ma:fieldsID="f4be7705c4c0a714a2a623a46fcef633" ns2:_="" ns3:_="">
    <xsd:import namespace="792de1ff-3cf8-47f0-8a1c-3e3cfd8b418f"/>
    <xsd:import namespace="9948d99a-455e-49d1-9b80-1c7bfa874a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de1ff-3cf8-47f0-8a1c-3e3cfd8b4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7960172-c9ff-49fc-a73e-13c8ac9c6c56"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48d99a-455e-49d1-9b80-1c7bfa874a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2eb6853-f4da-41ff-b07a-a10719da3487}" ma:internalName="TaxCatchAll" ma:showField="CatchAllData" ma:web="9948d99a-455e-49d1-9b80-1c7bfa874a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948d99a-455e-49d1-9b80-1c7bfa874a08" xsi:nil="true"/>
    <lcf76f155ced4ddcb4097134ff3c332f xmlns="792de1ff-3cf8-47f0-8a1c-3e3cfd8b418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BACD6A-B605-4553-8688-8DE80C280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de1ff-3cf8-47f0-8a1c-3e3cfd8b418f"/>
    <ds:schemaRef ds:uri="9948d99a-455e-49d1-9b80-1c7bfa874a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EE4847-0676-46BC-88A0-01595658C844}">
  <ds:schemaRefs>
    <ds:schemaRef ds:uri="http://schemas.microsoft.com/office/2006/metadata/properties"/>
    <ds:schemaRef ds:uri="http://schemas.microsoft.com/office/infopath/2007/PartnerControls"/>
    <ds:schemaRef ds:uri="9948d99a-455e-49d1-9b80-1c7bfa874a08"/>
    <ds:schemaRef ds:uri="792de1ff-3cf8-47f0-8a1c-3e3cfd8b418f"/>
  </ds:schemaRefs>
</ds:datastoreItem>
</file>

<file path=customXml/itemProps3.xml><?xml version="1.0" encoding="utf-8"?>
<ds:datastoreItem xmlns:ds="http://schemas.openxmlformats.org/officeDocument/2006/customXml" ds:itemID="{4A3A881D-A91A-441A-9788-245968114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141</TotalTime>
  <Words>2658</Words>
  <Application>Microsoft Office PowerPoint</Application>
  <PresentationFormat>Widescreen</PresentationFormat>
  <Paragraphs>265</Paragraphs>
  <Slides>21</Slides>
  <Notes>6</Notes>
  <HiddenSlides>0</HiddenSlides>
  <MMClips>20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Office Theme</vt:lpstr>
      <vt:lpstr> Surgical Coordinator Guide</vt:lpstr>
      <vt:lpstr>Objectives</vt:lpstr>
      <vt:lpstr>What is ERAS®?</vt:lpstr>
      <vt:lpstr>Benefits of ERAS®</vt:lpstr>
      <vt:lpstr>ERAS®: Compliance Monitoring</vt:lpstr>
      <vt:lpstr>PowerPoint Presentation</vt:lpstr>
      <vt:lpstr>Surgical Coordinator/Office Educator Role</vt:lpstr>
      <vt:lpstr>Successful ERAS® Implementation: Background </vt:lpstr>
      <vt:lpstr>Basic Components</vt:lpstr>
      <vt:lpstr>Basic Components</vt:lpstr>
      <vt:lpstr>Basic Components</vt:lpstr>
      <vt:lpstr>Basic Components</vt:lpstr>
      <vt:lpstr>ERAS® Key Components</vt:lpstr>
      <vt:lpstr> Key Interventions</vt:lpstr>
      <vt:lpstr>Deep Breathing Exercises</vt:lpstr>
      <vt:lpstr>Showering with Hibiclens Solution</vt:lpstr>
      <vt:lpstr>Showering with Hibiclens Solution</vt:lpstr>
      <vt:lpstr>Ensure Pre-Surgery Carbohydrate Drink</vt:lpstr>
      <vt:lpstr>Exercise</vt:lpstr>
      <vt:lpstr>General Medication Instructions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Hellmann</dc:creator>
  <cp:lastModifiedBy>Madonna Nunez</cp:lastModifiedBy>
  <cp:revision>451</cp:revision>
  <dcterms:created xsi:type="dcterms:W3CDTF">2023-08-30T07:06:08Z</dcterms:created>
  <dcterms:modified xsi:type="dcterms:W3CDTF">2024-06-05T21:01:40Z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0x010100600D928C25F88344A7D47554F60A71E0</vt:lpwstr>
  </property>
</Properties>
</file>